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41" r:id="rId3"/>
  </p:sldMasterIdLst>
  <p:notesMasterIdLst>
    <p:notesMasterId r:id="rId35"/>
  </p:notesMasterIdLst>
  <p:handoutMasterIdLst>
    <p:handoutMasterId r:id="rId36"/>
  </p:handoutMasterIdLst>
  <p:sldIdLst>
    <p:sldId id="436" r:id="rId4"/>
    <p:sldId id="895" r:id="rId5"/>
    <p:sldId id="873" r:id="rId6"/>
    <p:sldId id="821" r:id="rId7"/>
    <p:sldId id="896" r:id="rId8"/>
    <p:sldId id="836" r:id="rId9"/>
    <p:sldId id="830" r:id="rId10"/>
    <p:sldId id="865" r:id="rId11"/>
    <p:sldId id="831" r:id="rId12"/>
    <p:sldId id="897" r:id="rId13"/>
    <p:sldId id="904" r:id="rId14"/>
    <p:sldId id="788" r:id="rId15"/>
    <p:sldId id="791" r:id="rId16"/>
    <p:sldId id="902" r:id="rId17"/>
    <p:sldId id="903" r:id="rId18"/>
    <p:sldId id="793" r:id="rId19"/>
    <p:sldId id="794" r:id="rId20"/>
    <p:sldId id="906" r:id="rId21"/>
    <p:sldId id="877" r:id="rId22"/>
    <p:sldId id="870" r:id="rId23"/>
    <p:sldId id="898" r:id="rId24"/>
    <p:sldId id="899" r:id="rId25"/>
    <p:sldId id="900" r:id="rId26"/>
    <p:sldId id="878" r:id="rId27"/>
    <p:sldId id="879" r:id="rId28"/>
    <p:sldId id="880" r:id="rId29"/>
    <p:sldId id="893" r:id="rId30"/>
    <p:sldId id="894" r:id="rId31"/>
    <p:sldId id="888" r:id="rId32"/>
    <p:sldId id="859" r:id="rId33"/>
    <p:sldId id="901" r:id="rId34"/>
  </p:sldIdLst>
  <p:sldSz cx="9144000" cy="6858000" type="screen4x3"/>
  <p:notesSz cx="6799263" cy="992981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  <a:srgbClr val="D60000"/>
    <a:srgbClr val="A20000"/>
    <a:srgbClr val="008A3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5137" autoAdjust="0"/>
  </p:normalViewPr>
  <p:slideViewPr>
    <p:cSldViewPr>
      <p:cViewPr varScale="1">
        <p:scale>
          <a:sx n="120" d="100"/>
          <a:sy n="120" d="100"/>
        </p:scale>
        <p:origin x="135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Dosyalar2\ticaretarastirmalari\KONJONKTUR%20IZLEME%20VE%20DEGERLENDIRME\2019%20T&#220;M&#220;\G&#246;r&#252;n&#252;m%20-%20Outlook\T&#252;rk&#231;e\EYL&#220;L%202019\1-10_ekonomik_g&#246;r&#252;n&#252;m_Berat_t&#252;rk&#231;e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10030046374\Downloads\1614620600238380875.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Dosyalar2\ticaretarastirmalari\KONJONKTUR%20IZLEME%20VE%20DEGERLENDIRME\2019%20T&#220;M&#220;\G&#246;r&#252;n&#252;m%20-%20Outlook\T&#252;rk&#231;e\EYL&#220;L%202019\&#304;HRACATTA%20&#304;LK%205%20&#220;LK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Data!$D$270</c:f>
              <c:strCache>
                <c:ptCount val="1"/>
                <c:pt idx="0">
                  <c:v>Üst Orta Gelir Grubu Mal İhracatı/Dünya Mal İhracatı, %</c:v>
                </c:pt>
              </c:strCache>
            </c:strRef>
          </c:tx>
          <c:marker>
            <c:symbol val="none"/>
          </c:marker>
          <c:cat>
            <c:strRef>
              <c:f>Data!$E$4:$BK$4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Data!$E$270:$BK$270</c:f>
              <c:numCache>
                <c:formatCode>General</c:formatCode>
                <c:ptCount val="59"/>
                <c:pt idx="0">
                  <c:v>16.657826934228471</c:v>
                </c:pt>
                <c:pt idx="1">
                  <c:v>15.759742781917064</c:v>
                </c:pt>
                <c:pt idx="2">
                  <c:v>15.613533320393092</c:v>
                </c:pt>
                <c:pt idx="3">
                  <c:v>15.762891241382546</c:v>
                </c:pt>
                <c:pt idx="4">
                  <c:v>15.590673205777094</c:v>
                </c:pt>
                <c:pt idx="5">
                  <c:v>15.209860689812544</c:v>
                </c:pt>
                <c:pt idx="6">
                  <c:v>14.5670190311328</c:v>
                </c:pt>
                <c:pt idx="7">
                  <c:v>14.764729498726394</c:v>
                </c:pt>
                <c:pt idx="8">
                  <c:v>14.100446439568962</c:v>
                </c:pt>
                <c:pt idx="9">
                  <c:v>13.632118847619804</c:v>
                </c:pt>
                <c:pt idx="10">
                  <c:v>12.894961142821524</c:v>
                </c:pt>
                <c:pt idx="11">
                  <c:v>12.598434864313782</c:v>
                </c:pt>
                <c:pt idx="12">
                  <c:v>11.679523231229599</c:v>
                </c:pt>
                <c:pt idx="13">
                  <c:v>12.462051438410002</c:v>
                </c:pt>
                <c:pt idx="14">
                  <c:v>14.092664943486424</c:v>
                </c:pt>
                <c:pt idx="15">
                  <c:v>13.524674858958342</c:v>
                </c:pt>
                <c:pt idx="16">
                  <c:v>13.289853783745464</c:v>
                </c:pt>
                <c:pt idx="17">
                  <c:v>13.475368777353427</c:v>
                </c:pt>
                <c:pt idx="18">
                  <c:v>12.888644255019759</c:v>
                </c:pt>
                <c:pt idx="19">
                  <c:v>13.931864462973731</c:v>
                </c:pt>
                <c:pt idx="20">
                  <c:v>14.851191182603809</c:v>
                </c:pt>
                <c:pt idx="21">
                  <c:v>14.260220909622143</c:v>
                </c:pt>
                <c:pt idx="22">
                  <c:v>15.005686090173665</c:v>
                </c:pt>
                <c:pt idx="23">
                  <c:v>15.512196099686312</c:v>
                </c:pt>
                <c:pt idx="24">
                  <c:v>15.543145139701753</c:v>
                </c:pt>
                <c:pt idx="25">
                  <c:v>14.988708248407203</c:v>
                </c:pt>
                <c:pt idx="26">
                  <c:v>12.212550009436679</c:v>
                </c:pt>
                <c:pt idx="27">
                  <c:v>12.342256394672573</c:v>
                </c:pt>
                <c:pt idx="28">
                  <c:v>12.060525446815438</c:v>
                </c:pt>
                <c:pt idx="29">
                  <c:v>12.313784424777117</c:v>
                </c:pt>
                <c:pt idx="30">
                  <c:v>11.681474757560169</c:v>
                </c:pt>
                <c:pt idx="31">
                  <c:v>11.518504080932532</c:v>
                </c:pt>
                <c:pt idx="32">
                  <c:v>11.663889259906407</c:v>
                </c:pt>
                <c:pt idx="33">
                  <c:v>12.335621329567665</c:v>
                </c:pt>
                <c:pt idx="34">
                  <c:v>13.21519189022991</c:v>
                </c:pt>
                <c:pt idx="35">
                  <c:v>13.389864870736348</c:v>
                </c:pt>
                <c:pt idx="36">
                  <c:v>13.793961373949701</c:v>
                </c:pt>
                <c:pt idx="37">
                  <c:v>14.487138620892411</c:v>
                </c:pt>
                <c:pt idx="38">
                  <c:v>13.983502864372301</c:v>
                </c:pt>
                <c:pt idx="39">
                  <c:v>14.605955876246608</c:v>
                </c:pt>
                <c:pt idx="40">
                  <c:v>16.154164624159105</c:v>
                </c:pt>
                <c:pt idx="41">
                  <c:v>16.452249328296837</c:v>
                </c:pt>
                <c:pt idx="42">
                  <c:v>17.08324591979639</c:v>
                </c:pt>
                <c:pt idx="43">
                  <c:v>17.741680534948738</c:v>
                </c:pt>
                <c:pt idx="44">
                  <c:v>18.88470349038354</c:v>
                </c:pt>
                <c:pt idx="45">
                  <c:v>20.683909809182843</c:v>
                </c:pt>
                <c:pt idx="46">
                  <c:v>21.948800910940943</c:v>
                </c:pt>
                <c:pt idx="47">
                  <c:v>22.774176932709871</c:v>
                </c:pt>
                <c:pt idx="48">
                  <c:v>23.927893636226177</c:v>
                </c:pt>
                <c:pt idx="49">
                  <c:v>23.692591236233635</c:v>
                </c:pt>
                <c:pt idx="50">
                  <c:v>25.113339888411048</c:v>
                </c:pt>
                <c:pt idx="51">
                  <c:v>25.662847412960215</c:v>
                </c:pt>
                <c:pt idx="52">
                  <c:v>26.581188966613539</c:v>
                </c:pt>
                <c:pt idx="53">
                  <c:v>26.53353473617215</c:v>
                </c:pt>
                <c:pt idx="54">
                  <c:v>26.755639869203218</c:v>
                </c:pt>
                <c:pt idx="55">
                  <c:v>27.002296808974013</c:v>
                </c:pt>
                <c:pt idx="56">
                  <c:v>25.948554874926277</c:v>
                </c:pt>
                <c:pt idx="57">
                  <c:v>26.249359106756394</c:v>
                </c:pt>
                <c:pt idx="58">
                  <c:v>26.711351339450623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E-4B57-B93A-DEEBF1D0781B}"/>
            </c:ext>
          </c:extLst>
        </c:ser>
        <c:ser>
          <c:idx val="1"/>
          <c:order val="1"/>
          <c:tx>
            <c:strRef>
              <c:f>Data!$D$271</c:f>
              <c:strCache>
                <c:ptCount val="1"/>
                <c:pt idx="0">
                  <c:v>Üst Orta Gelir Grubu GSYH/Dünya GSYH, %</c:v>
                </c:pt>
              </c:strCache>
            </c:strRef>
          </c:tx>
          <c:marker>
            <c:symbol val="none"/>
          </c:marker>
          <c:cat>
            <c:strRef>
              <c:f>Data!$E$4:$BK$4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Data!$E$271:$BK$271</c:f>
              <c:numCache>
                <c:formatCode>General</c:formatCode>
                <c:ptCount val="59"/>
                <c:pt idx="0">
                  <c:v>16.723358159364828</c:v>
                </c:pt>
                <c:pt idx="1">
                  <c:v>14.640955949311049</c:v>
                </c:pt>
                <c:pt idx="2">
                  <c:v>14.288388514863689</c:v>
                </c:pt>
                <c:pt idx="3">
                  <c:v>13.89358179589337</c:v>
                </c:pt>
                <c:pt idx="4">
                  <c:v>14.320668999596625</c:v>
                </c:pt>
                <c:pt idx="5">
                  <c:v>14.608036357883494</c:v>
                </c:pt>
                <c:pt idx="6">
                  <c:v>14.777738043187233</c:v>
                </c:pt>
                <c:pt idx="7">
                  <c:v>14.096930006430815</c:v>
                </c:pt>
                <c:pt idx="8">
                  <c:v>13.729569207502523</c:v>
                </c:pt>
                <c:pt idx="9">
                  <c:v>13.943189193726996</c:v>
                </c:pt>
                <c:pt idx="10">
                  <c:v>13.926436248483967</c:v>
                </c:pt>
                <c:pt idx="11">
                  <c:v>13.80099548255092</c:v>
                </c:pt>
                <c:pt idx="12">
                  <c:v>13.668118753796376</c:v>
                </c:pt>
                <c:pt idx="13">
                  <c:v>14.548671360973261</c:v>
                </c:pt>
                <c:pt idx="14">
                  <c:v>16.157986098700686</c:v>
                </c:pt>
                <c:pt idx="15">
                  <c:v>15.992397739372462</c:v>
                </c:pt>
                <c:pt idx="16">
                  <c:v>15.953942480752728</c:v>
                </c:pt>
                <c:pt idx="17">
                  <c:v>15.758381172729189</c:v>
                </c:pt>
                <c:pt idx="18">
                  <c:v>14.272424758649379</c:v>
                </c:pt>
                <c:pt idx="19">
                  <c:v>14.923872659317494</c:v>
                </c:pt>
                <c:pt idx="20">
                  <c:v>15.277522591683704</c:v>
                </c:pt>
                <c:pt idx="21">
                  <c:v>16.026033045419307</c:v>
                </c:pt>
                <c:pt idx="22">
                  <c:v>15.926195506468202</c:v>
                </c:pt>
                <c:pt idx="23">
                  <c:v>15.363066833379676</c:v>
                </c:pt>
                <c:pt idx="24">
                  <c:v>15.300443144143779</c:v>
                </c:pt>
                <c:pt idx="25">
                  <c:v>15.363528646085085</c:v>
                </c:pt>
                <c:pt idx="26">
                  <c:v>13.453926809539302</c:v>
                </c:pt>
                <c:pt idx="27">
                  <c:v>11.809961531467026</c:v>
                </c:pt>
                <c:pt idx="28">
                  <c:v>11.530727921516453</c:v>
                </c:pt>
                <c:pt idx="29">
                  <c:v>11.511947184197201</c:v>
                </c:pt>
                <c:pt idx="30">
                  <c:v>11.870560223434893</c:v>
                </c:pt>
                <c:pt idx="31">
                  <c:v>12.376869153408444</c:v>
                </c:pt>
                <c:pt idx="32">
                  <c:v>11.362600985595801</c:v>
                </c:pt>
                <c:pt idx="33">
                  <c:v>12.117879425556071</c:v>
                </c:pt>
                <c:pt idx="34">
                  <c:v>12.265178195248888</c:v>
                </c:pt>
                <c:pt idx="35">
                  <c:v>12.336150672134538</c:v>
                </c:pt>
                <c:pt idx="36">
                  <c:v>13.14762405106473</c:v>
                </c:pt>
                <c:pt idx="37">
                  <c:v>14.07190044760728</c:v>
                </c:pt>
                <c:pt idx="38">
                  <c:v>13.950684895976631</c:v>
                </c:pt>
                <c:pt idx="39">
                  <c:v>12.726396154940605</c:v>
                </c:pt>
                <c:pt idx="40">
                  <c:v>13.575118906536158</c:v>
                </c:pt>
                <c:pt idx="41">
                  <c:v>13.837034826484295</c:v>
                </c:pt>
                <c:pt idx="42">
                  <c:v>13.362903635417595</c:v>
                </c:pt>
                <c:pt idx="43">
                  <c:v>13.355018390357163</c:v>
                </c:pt>
                <c:pt idx="44">
                  <c:v>14.239640040733361</c:v>
                </c:pt>
                <c:pt idx="45">
                  <c:v>15.828169364132179</c:v>
                </c:pt>
                <c:pt idx="46">
                  <c:v>17.3611433665295</c:v>
                </c:pt>
                <c:pt idx="47">
                  <c:v>19.161987437569707</c:v>
                </c:pt>
                <c:pt idx="48">
                  <c:v>21.351638482713422</c:v>
                </c:pt>
                <c:pt idx="49">
                  <c:v>21.674109290756434</c:v>
                </c:pt>
                <c:pt idx="50">
                  <c:v>24.011777778637022</c:v>
                </c:pt>
                <c:pt idx="51">
                  <c:v>25.859137886753793</c:v>
                </c:pt>
                <c:pt idx="52">
                  <c:v>27.08375325636187</c:v>
                </c:pt>
                <c:pt idx="53">
                  <c:v>27.99401295634949</c:v>
                </c:pt>
                <c:pt idx="54">
                  <c:v>28.124685087268595</c:v>
                </c:pt>
                <c:pt idx="55">
                  <c:v>27.820642676348388</c:v>
                </c:pt>
                <c:pt idx="56">
                  <c:v>27.250182719778245</c:v>
                </c:pt>
                <c:pt idx="57">
                  <c:v>28.249553489851948</c:v>
                </c:pt>
                <c:pt idx="58">
                  <c:v>28.477713570017222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0E-4B57-B93A-DEEBF1D07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878496"/>
        <c:axId val="1"/>
      </c:lineChart>
      <c:catAx>
        <c:axId val="3368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68784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890072564459"/>
          <c:y val="0.10743077889911648"/>
          <c:w val="0.35382198548710825"/>
          <c:h val="0.67774352149643269"/>
        </c:manualLayout>
      </c:layout>
      <c:doughnutChart>
        <c:varyColors val="1"/>
        <c:ser>
          <c:idx val="1"/>
          <c:order val="0"/>
          <c:tx>
            <c:strRef>
              <c:f>'WEO_Data (27)'!$F$16</c:f>
              <c:strCache>
                <c:ptCount val="1"/>
                <c:pt idx="0">
                  <c:v>2000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34-48F1-85AC-1ED274713E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34-48F1-85AC-1ED274713E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34-48F1-85AC-1ED274713E2E}"/>
              </c:ext>
            </c:extLst>
          </c:dPt>
          <c:dLbls>
            <c:dLbl>
              <c:idx val="0"/>
              <c:layout>
                <c:manualLayout>
                  <c:x val="0"/>
                  <c:y val="5.633802816901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34-48F1-85AC-1ED274713E2E}"/>
                </c:ext>
              </c:extLst>
            </c:dLbl>
            <c:dLbl>
              <c:idx val="1"/>
              <c:layout>
                <c:manualLayout>
                  <c:x val="-1.4705882352941266E-2"/>
                  <c:y val="-7.981220657276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34-48F1-85AC-1ED274713E2E}"/>
                </c:ext>
              </c:extLst>
            </c:dLbl>
            <c:dLbl>
              <c:idx val="2"/>
              <c:layout>
                <c:manualLayout>
                  <c:x val="0"/>
                  <c:y val="5.164319248826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34-48F1-85AC-1ED274713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'WEO_Data (27)'!$E$17:$E$19</c:f>
              <c:strCache>
                <c:ptCount val="3"/>
                <c:pt idx="0">
                  <c:v>Çin ve Hindistan</c:v>
                </c:pt>
                <c:pt idx="1">
                  <c:v>Gelişmiş Ülkeler</c:v>
                </c:pt>
                <c:pt idx="2">
                  <c:v>Diğer</c:v>
                </c:pt>
              </c:strCache>
            </c:strRef>
          </c:cat>
          <c:val>
            <c:numRef>
              <c:f>'WEO_Data (27)'!$F$17:$F$19</c:f>
              <c:numCache>
                <c:formatCode>0.0</c:formatCode>
                <c:ptCount val="3"/>
                <c:pt idx="0">
                  <c:v>4.9959499027214651</c:v>
                </c:pt>
                <c:pt idx="1">
                  <c:v>79.116173849207371</c:v>
                </c:pt>
                <c:pt idx="2">
                  <c:v>15.887876248071166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34-48F1-85AC-1ED274713E2E}"/>
            </c:ext>
          </c:extLst>
        </c:ser>
        <c:ser>
          <c:idx val="0"/>
          <c:order val="1"/>
          <c:tx>
            <c:strRef>
              <c:f>'WEO_Data (27)'!$F$20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234-48F1-85AC-1ED274713E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234-48F1-85AC-1ED274713E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234-48F1-85AC-1ED274713E2E}"/>
              </c:ext>
            </c:extLst>
          </c:dPt>
          <c:dLbls>
            <c:dLbl>
              <c:idx val="0"/>
              <c:layout>
                <c:manualLayout>
                  <c:x val="3.6764705882352942E-2"/>
                  <c:y val="-1.408450704225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234-48F1-85AC-1ED274713E2E}"/>
                </c:ext>
              </c:extLst>
            </c:dLbl>
            <c:dLbl>
              <c:idx val="1"/>
              <c:layout>
                <c:manualLayout>
                  <c:x val="-4.9019607843137254E-3"/>
                  <c:y val="5.633802816901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234-48F1-85AC-1ED274713E2E}"/>
                </c:ext>
              </c:extLst>
            </c:dLbl>
            <c:dLbl>
              <c:idx val="2"/>
              <c:layout>
                <c:manualLayout>
                  <c:x val="-4.9019607843137254E-2"/>
                  <c:y val="-2.8169014084507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234-48F1-85AC-1ED274713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'WEO_Data (27)'!$E$17:$E$19</c:f>
              <c:strCache>
                <c:ptCount val="3"/>
                <c:pt idx="0">
                  <c:v>Çin ve Hindistan</c:v>
                </c:pt>
                <c:pt idx="1">
                  <c:v>Gelişmiş Ülkeler</c:v>
                </c:pt>
                <c:pt idx="2">
                  <c:v>Diğer</c:v>
                </c:pt>
              </c:strCache>
            </c:strRef>
          </c:cat>
          <c:val>
            <c:numRef>
              <c:f>'WEO_Data (27)'!$F$21:$F$23</c:f>
              <c:numCache>
                <c:formatCode>0.0</c:formatCode>
                <c:ptCount val="3"/>
                <c:pt idx="0">
                  <c:v>18.94136134640036</c:v>
                </c:pt>
                <c:pt idx="1">
                  <c:v>60.335691571414728</c:v>
                </c:pt>
                <c:pt idx="2">
                  <c:v>20.722947082184916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34-48F1-85AC-1ED274713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Mal ve hizmet ihracatı(%)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'[Microsoft PowerPoint uygulamasında grafik]XA'!$Y$5:$AQ$5</c:f>
              <c:strCache>
                <c:ptCount val="19"/>
                <c:pt idx="0">
                  <c:v> 2000</c:v>
                </c:pt>
                <c:pt idx="1">
                  <c:v> 2001</c:v>
                </c:pt>
                <c:pt idx="2">
                  <c:v> 2002</c:v>
                </c:pt>
                <c:pt idx="3">
                  <c:v> 2003</c:v>
                </c:pt>
                <c:pt idx="4">
                  <c:v> 2004</c:v>
                </c:pt>
                <c:pt idx="5">
                  <c:v> 2005</c:v>
                </c:pt>
                <c:pt idx="6">
                  <c:v> 2006</c:v>
                </c:pt>
                <c:pt idx="7">
                  <c:v> 2007</c:v>
                </c:pt>
                <c:pt idx="8">
                  <c:v> 2008</c:v>
                </c:pt>
                <c:pt idx="9">
                  <c:v> 2009</c:v>
                </c:pt>
                <c:pt idx="10">
                  <c:v> 2010</c:v>
                </c:pt>
                <c:pt idx="11">
                  <c:v> 2011</c:v>
                </c:pt>
                <c:pt idx="12">
                  <c:v> 2012</c:v>
                </c:pt>
                <c:pt idx="13">
                  <c:v> 2013</c:v>
                </c:pt>
                <c:pt idx="14">
                  <c:v> 2014</c:v>
                </c:pt>
                <c:pt idx="15">
                  <c:v> 2015</c:v>
                </c:pt>
                <c:pt idx="16">
                  <c:v> 2016</c:v>
                </c:pt>
                <c:pt idx="17">
                  <c:v> 2017</c:v>
                </c:pt>
                <c:pt idx="18">
                  <c:v> 2018</c:v>
                </c:pt>
              </c:strCache>
            </c:strRef>
          </c:cat>
          <c:val>
            <c:numRef>
              <c:f>'[Microsoft PowerPoint uygulamasında grafik]XA'!$Y$7:$AQ$7</c:f>
              <c:numCache>
                <c:formatCode>#,##0.0</c:formatCode>
                <c:ptCount val="19"/>
                <c:pt idx="0">
                  <c:v>13.5</c:v>
                </c:pt>
                <c:pt idx="1">
                  <c:v>0.6</c:v>
                </c:pt>
                <c:pt idx="2">
                  <c:v>5.8</c:v>
                </c:pt>
                <c:pt idx="3">
                  <c:v>6.6</c:v>
                </c:pt>
                <c:pt idx="4">
                  <c:v>11.1</c:v>
                </c:pt>
                <c:pt idx="5">
                  <c:v>8.5</c:v>
                </c:pt>
                <c:pt idx="6">
                  <c:v>10.199999999999999</c:v>
                </c:pt>
                <c:pt idx="7">
                  <c:v>7.3</c:v>
                </c:pt>
                <c:pt idx="8">
                  <c:v>2.2999999999999998</c:v>
                </c:pt>
                <c:pt idx="9">
                  <c:v>-11.1</c:v>
                </c:pt>
                <c:pt idx="10">
                  <c:v>12.7</c:v>
                </c:pt>
                <c:pt idx="11">
                  <c:v>6.6</c:v>
                </c:pt>
                <c:pt idx="12">
                  <c:v>2.6</c:v>
                </c:pt>
                <c:pt idx="13">
                  <c:v>3.1</c:v>
                </c:pt>
                <c:pt idx="14">
                  <c:v>3.8</c:v>
                </c:pt>
                <c:pt idx="15">
                  <c:v>1.8</c:v>
                </c:pt>
                <c:pt idx="16">
                  <c:v>2.4</c:v>
                </c:pt>
                <c:pt idx="17">
                  <c:v>5.9</c:v>
                </c:pt>
                <c:pt idx="18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E-42B7-8D88-AFE1DB2C2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406784"/>
        <c:axId val="76408320"/>
      </c:barChart>
      <c:lineChart>
        <c:grouping val="standard"/>
        <c:varyColors val="0"/>
        <c:ser>
          <c:idx val="0"/>
          <c:order val="0"/>
          <c:tx>
            <c:v>Reel GSYH Değişimi(sağ eksen,%)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'[Microsoft PowerPoint uygulamasında grafik]XA'!$Y$5:$AQ$5</c:f>
              <c:strCache>
                <c:ptCount val="19"/>
                <c:pt idx="0">
                  <c:v> 2000</c:v>
                </c:pt>
                <c:pt idx="1">
                  <c:v> 2001</c:v>
                </c:pt>
                <c:pt idx="2">
                  <c:v> 2002</c:v>
                </c:pt>
                <c:pt idx="3">
                  <c:v> 2003</c:v>
                </c:pt>
                <c:pt idx="4">
                  <c:v> 2004</c:v>
                </c:pt>
                <c:pt idx="5">
                  <c:v> 2005</c:v>
                </c:pt>
                <c:pt idx="6">
                  <c:v> 2006</c:v>
                </c:pt>
                <c:pt idx="7">
                  <c:v> 2007</c:v>
                </c:pt>
                <c:pt idx="8">
                  <c:v> 2008</c:v>
                </c:pt>
                <c:pt idx="9">
                  <c:v> 2009</c:v>
                </c:pt>
                <c:pt idx="10">
                  <c:v> 2010</c:v>
                </c:pt>
                <c:pt idx="11">
                  <c:v> 2011</c:v>
                </c:pt>
                <c:pt idx="12">
                  <c:v> 2012</c:v>
                </c:pt>
                <c:pt idx="13">
                  <c:v> 2013</c:v>
                </c:pt>
                <c:pt idx="14">
                  <c:v> 2014</c:v>
                </c:pt>
                <c:pt idx="15">
                  <c:v> 2015</c:v>
                </c:pt>
                <c:pt idx="16">
                  <c:v> 2016</c:v>
                </c:pt>
                <c:pt idx="17">
                  <c:v> 2017</c:v>
                </c:pt>
                <c:pt idx="18">
                  <c:v> 2018</c:v>
                </c:pt>
              </c:strCache>
            </c:strRef>
          </c:cat>
          <c:val>
            <c:numRef>
              <c:f>'[Microsoft PowerPoint uygulamasında grafik]XA'!$Y$6:$AQ$6</c:f>
              <c:numCache>
                <c:formatCode>#,##0.0</c:formatCode>
                <c:ptCount val="19"/>
                <c:pt idx="0">
                  <c:v>4.3</c:v>
                </c:pt>
                <c:pt idx="1">
                  <c:v>1.7</c:v>
                </c:pt>
                <c:pt idx="2">
                  <c:v>2</c:v>
                </c:pt>
                <c:pt idx="3">
                  <c:v>2.8</c:v>
                </c:pt>
                <c:pt idx="4">
                  <c:v>4</c:v>
                </c:pt>
                <c:pt idx="5">
                  <c:v>3.7</c:v>
                </c:pt>
                <c:pt idx="6">
                  <c:v>4.0999999999999996</c:v>
                </c:pt>
                <c:pt idx="7">
                  <c:v>3.9</c:v>
                </c:pt>
                <c:pt idx="8">
                  <c:v>1.9</c:v>
                </c:pt>
                <c:pt idx="9">
                  <c:v>-1.7</c:v>
                </c:pt>
                <c:pt idx="10">
                  <c:v>4.3</c:v>
                </c:pt>
                <c:pt idx="11">
                  <c:v>3.1</c:v>
                </c:pt>
                <c:pt idx="12">
                  <c:v>2.5</c:v>
                </c:pt>
                <c:pt idx="13">
                  <c:v>2.6</c:v>
                </c:pt>
                <c:pt idx="14">
                  <c:v>2.8</c:v>
                </c:pt>
                <c:pt idx="15">
                  <c:v>2.8</c:v>
                </c:pt>
                <c:pt idx="16">
                  <c:v>2.5</c:v>
                </c:pt>
                <c:pt idx="17">
                  <c:v>3.1</c:v>
                </c:pt>
                <c:pt idx="18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BE-42B7-8D88-AFE1DB2C2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686080"/>
        <c:axId val="76409856"/>
      </c:lineChart>
      <c:catAx>
        <c:axId val="7640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tr-T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408320"/>
        <c:crosses val="autoZero"/>
        <c:auto val="1"/>
        <c:lblAlgn val="ctr"/>
        <c:lblOffset val="100"/>
        <c:noMultiLvlLbl val="0"/>
      </c:catAx>
      <c:valAx>
        <c:axId val="7640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tr-T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406784"/>
        <c:crosses val="autoZero"/>
        <c:crossBetween val="between"/>
      </c:valAx>
      <c:valAx>
        <c:axId val="76409856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tr-T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686080"/>
        <c:crosses val="max"/>
        <c:crossBetween val="between"/>
      </c:valAx>
      <c:catAx>
        <c:axId val="7668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409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tr-TR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ysClr val="windowText" lastClr="000000"/>
                </a:solidFill>
              </a:rPr>
              <a:t>GSYH (SGP) Milyar $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GSYH!$B$24</c:f>
              <c:strCache>
                <c:ptCount val="1"/>
                <c:pt idx="0">
                  <c:v>GSYH MİLYON $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5B-42F4-B171-9A6D0A9EF75D}"/>
              </c:ext>
            </c:extLst>
          </c:dPt>
          <c:cat>
            <c:strRef>
              <c:f>GSYH!$A$25:$A$44</c:f>
              <c:strCache>
                <c:ptCount val="20"/>
                <c:pt idx="0">
                  <c:v>Çin</c:v>
                </c:pt>
                <c:pt idx="1">
                  <c:v>ABD</c:v>
                </c:pt>
                <c:pt idx="2">
                  <c:v>Hindistan</c:v>
                </c:pt>
                <c:pt idx="3">
                  <c:v>Japonya</c:v>
                </c:pt>
                <c:pt idx="4">
                  <c:v>Almanya</c:v>
                </c:pt>
                <c:pt idx="5">
                  <c:v>Rusya</c:v>
                </c:pt>
                <c:pt idx="6">
                  <c:v>Endonezya</c:v>
                </c:pt>
                <c:pt idx="7">
                  <c:v>Brezilya</c:v>
                </c:pt>
                <c:pt idx="8">
                  <c:v>Birleşik Krallık</c:v>
                </c:pt>
                <c:pt idx="9">
                  <c:v>Fransa</c:v>
                </c:pt>
                <c:pt idx="10">
                  <c:v>Meksika</c:v>
                </c:pt>
                <c:pt idx="11">
                  <c:v>İtalya</c:v>
                </c:pt>
                <c:pt idx="12">
                  <c:v>Türkiye</c:v>
                </c:pt>
                <c:pt idx="13">
                  <c:v>G.Kore</c:v>
                </c:pt>
                <c:pt idx="14">
                  <c:v>ispanya</c:v>
                </c:pt>
                <c:pt idx="15">
                  <c:v>Suudi Arabistan</c:v>
                </c:pt>
                <c:pt idx="16">
                  <c:v>Kanada</c:v>
                </c:pt>
                <c:pt idx="17">
                  <c:v>İran</c:v>
                </c:pt>
                <c:pt idx="18">
                  <c:v>Tayland</c:v>
                </c:pt>
                <c:pt idx="19">
                  <c:v>Avustralya</c:v>
                </c:pt>
              </c:strCache>
            </c:strRef>
          </c:cat>
          <c:val>
            <c:numRef>
              <c:f>GSYH!$B$25:$B$44</c:f>
              <c:numCache>
                <c:formatCode>_-* #,##0_-;\-* #,##0_-;_-* "-"??_-;_-@_-</c:formatCode>
                <c:ptCount val="20"/>
                <c:pt idx="0">
                  <c:v>25278.767</c:v>
                </c:pt>
                <c:pt idx="1">
                  <c:v>20580.25</c:v>
                </c:pt>
                <c:pt idx="2">
                  <c:v>10485.23</c:v>
                </c:pt>
                <c:pt idx="3">
                  <c:v>5596.9589999999998</c:v>
                </c:pt>
                <c:pt idx="4">
                  <c:v>4342.9089999999997</c:v>
                </c:pt>
                <c:pt idx="5">
                  <c:v>4227.4279999999999</c:v>
                </c:pt>
                <c:pt idx="6">
                  <c:v>3495.9409999999998</c:v>
                </c:pt>
                <c:pt idx="7">
                  <c:v>3366.3789999999999</c:v>
                </c:pt>
                <c:pt idx="8">
                  <c:v>3038.8330000000001</c:v>
                </c:pt>
                <c:pt idx="9">
                  <c:v>2970.43</c:v>
                </c:pt>
                <c:pt idx="10">
                  <c:v>2571.6329999999998</c:v>
                </c:pt>
                <c:pt idx="11">
                  <c:v>2399.7330000000002</c:v>
                </c:pt>
                <c:pt idx="12">
                  <c:v>2299.7530000000002</c:v>
                </c:pt>
                <c:pt idx="13">
                  <c:v>2235.2869999999998</c:v>
                </c:pt>
                <c:pt idx="14">
                  <c:v>1865.9670000000001</c:v>
                </c:pt>
                <c:pt idx="15">
                  <c:v>1862.1489999999999</c:v>
                </c:pt>
                <c:pt idx="16">
                  <c:v>1838.258</c:v>
                </c:pt>
                <c:pt idx="17">
                  <c:v>1595.8489999999999</c:v>
                </c:pt>
                <c:pt idx="18">
                  <c:v>1320.876</c:v>
                </c:pt>
                <c:pt idx="19">
                  <c:v>1318.3440000000001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5B-42F4-B171-9A6D0A9EF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788704"/>
        <c:axId val="315787920"/>
      </c:barChart>
      <c:catAx>
        <c:axId val="3157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5787920"/>
        <c:crosses val="autoZero"/>
        <c:auto val="1"/>
        <c:lblAlgn val="ctr"/>
        <c:lblOffset val="100"/>
        <c:noMultiLvlLbl val="0"/>
      </c:catAx>
      <c:valAx>
        <c:axId val="31578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578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ysClr val="windowText" lastClr="000000"/>
                </a:solidFill>
              </a:rPr>
              <a:t>GSYH</a:t>
            </a:r>
            <a:r>
              <a:rPr lang="tr-TR" b="1" baseline="0">
                <a:solidFill>
                  <a:sysClr val="windowText" lastClr="000000"/>
                </a:solidFill>
              </a:rPr>
              <a:t> (Cari) Milyar $</a:t>
            </a:r>
            <a:endParaRPr lang="tr-TR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53-4A19-9360-BDE66F478A89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53-4A19-9360-BDE66F478A89}"/>
              </c:ext>
            </c:extLst>
          </c:dPt>
          <c:dPt>
            <c:idx val="18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53-4A19-9360-BDE66F478A89}"/>
              </c:ext>
            </c:extLst>
          </c:dPt>
          <c:cat>
            <c:strRef>
              <c:f>GDP!$B$32:$B$51</c:f>
              <c:strCache>
                <c:ptCount val="20"/>
                <c:pt idx="0">
                  <c:v>ABD</c:v>
                </c:pt>
                <c:pt idx="1">
                  <c:v>Çin</c:v>
                </c:pt>
                <c:pt idx="2">
                  <c:v>Japonya</c:v>
                </c:pt>
                <c:pt idx="3">
                  <c:v>Almanya</c:v>
                </c:pt>
                <c:pt idx="4">
                  <c:v>Birleşik Krallık</c:v>
                </c:pt>
                <c:pt idx="5">
                  <c:v>Fransa</c:v>
                </c:pt>
                <c:pt idx="6">
                  <c:v>Hindistan</c:v>
                </c:pt>
                <c:pt idx="7">
                  <c:v>İtalya</c:v>
                </c:pt>
                <c:pt idx="8">
                  <c:v>Brezilya</c:v>
                </c:pt>
                <c:pt idx="9">
                  <c:v>G.Kore</c:v>
                </c:pt>
                <c:pt idx="10">
                  <c:v>Kanada</c:v>
                </c:pt>
                <c:pt idx="11">
                  <c:v>Rusya</c:v>
                </c:pt>
                <c:pt idx="12">
                  <c:v>ispanya</c:v>
                </c:pt>
                <c:pt idx="13">
                  <c:v>Avustralya</c:v>
                </c:pt>
                <c:pt idx="14">
                  <c:v>Meksika</c:v>
                </c:pt>
                <c:pt idx="15">
                  <c:v>Endonezya</c:v>
                </c:pt>
                <c:pt idx="16">
                  <c:v>Hollanda</c:v>
                </c:pt>
                <c:pt idx="17">
                  <c:v>Türkiye</c:v>
                </c:pt>
                <c:pt idx="18">
                  <c:v>Suudi Arabistan</c:v>
                </c:pt>
                <c:pt idx="19">
                  <c:v>İsviçre</c:v>
                </c:pt>
              </c:strCache>
            </c:strRef>
          </c:cat>
          <c:val>
            <c:numRef>
              <c:f>GDP!$C$32:$C$51</c:f>
              <c:numCache>
                <c:formatCode>0</c:formatCode>
                <c:ptCount val="20"/>
                <c:pt idx="0">
                  <c:v>20580.25</c:v>
                </c:pt>
                <c:pt idx="1">
                  <c:v>13368.073</c:v>
                </c:pt>
                <c:pt idx="2">
                  <c:v>4971.7669999999998</c:v>
                </c:pt>
                <c:pt idx="3">
                  <c:v>3951.34</c:v>
                </c:pt>
                <c:pt idx="4">
                  <c:v>2828.8330000000001</c:v>
                </c:pt>
                <c:pt idx="5">
                  <c:v>2780.152</c:v>
                </c:pt>
                <c:pt idx="6">
                  <c:v>2718.732</c:v>
                </c:pt>
                <c:pt idx="7">
                  <c:v>2075.8560000000002</c:v>
                </c:pt>
                <c:pt idx="8">
                  <c:v>1867.818</c:v>
                </c:pt>
                <c:pt idx="9">
                  <c:v>1720.489</c:v>
                </c:pt>
                <c:pt idx="10">
                  <c:v>1712.479</c:v>
                </c:pt>
                <c:pt idx="11">
                  <c:v>1657.29</c:v>
                </c:pt>
                <c:pt idx="12">
                  <c:v>1427.5329999999999</c:v>
                </c:pt>
                <c:pt idx="13">
                  <c:v>1420.0450000000001</c:v>
                </c:pt>
                <c:pt idx="14">
                  <c:v>1222.0530000000001</c:v>
                </c:pt>
                <c:pt idx="15">
                  <c:v>1022.454</c:v>
                </c:pt>
                <c:pt idx="16">
                  <c:v>914.51900000000001</c:v>
                </c:pt>
                <c:pt idx="17">
                  <c:v>789.04200000000003</c:v>
                </c:pt>
                <c:pt idx="18">
                  <c:v>786.52200000000005</c:v>
                </c:pt>
                <c:pt idx="19">
                  <c:v>705.54600000000005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53-4A19-9360-BDE66F478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602216"/>
        <c:axId val="198604568"/>
      </c:barChart>
      <c:catAx>
        <c:axId val="19860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8604568"/>
        <c:crosses val="autoZero"/>
        <c:auto val="1"/>
        <c:lblAlgn val="ctr"/>
        <c:lblOffset val="100"/>
        <c:noMultiLvlLbl val="0"/>
      </c:catAx>
      <c:valAx>
        <c:axId val="19860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860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EEECE1"/>
      </a:solidFill>
      <a:round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0481754296841"/>
          <c:y val="0.13801901828609658"/>
          <c:w val="0.83983997283358447"/>
          <c:h val="0.7631675015560321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'4-7 yıllık'!$C$4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94B-4E95-AFE3-3347D5CC2068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D94B-4E95-AFE3-3347D5CC2068}"/>
              </c:ext>
            </c:extLst>
          </c:dPt>
          <c:dLbls>
            <c:dLbl>
              <c:idx val="6"/>
              <c:layout>
                <c:manualLayout>
                  <c:x val="-3.4408602150538263E-3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4B-4E95-AFE3-3347D5CC2068}"/>
                </c:ext>
              </c:extLst>
            </c:dLbl>
            <c:dLbl>
              <c:idx val="10"/>
              <c:layout>
                <c:manualLayout>
                  <c:x val="-2.1905229109791657E-3"/>
                  <c:y val="-3.7179487930133009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4B-4E95-AFE3-3347D5CC2068}"/>
                </c:ext>
              </c:extLst>
            </c:dLbl>
            <c:spPr>
              <a:noFill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'4-7 yıllık'!$B$5:$B$18</c:f>
              <c:strCache>
                <c:ptCount val="14"/>
                <c:pt idx="0">
                  <c:v>AB</c:v>
                </c:pt>
                <c:pt idx="1">
                  <c:v>Avro Bölgesi</c:v>
                </c:pt>
                <c:pt idx="2">
                  <c:v>Brezilya</c:v>
                </c:pt>
                <c:pt idx="3">
                  <c:v>Çin</c:v>
                </c:pt>
                <c:pt idx="4">
                  <c:v>Almanya</c:v>
                </c:pt>
                <c:pt idx="5">
                  <c:v>Hindistan</c:v>
                </c:pt>
                <c:pt idx="6">
                  <c:v>İtalya</c:v>
                </c:pt>
                <c:pt idx="7">
                  <c:v>Japonya</c:v>
                </c:pt>
                <c:pt idx="8">
                  <c:v>Meksika</c:v>
                </c:pt>
                <c:pt idx="9">
                  <c:v>Rusya</c:v>
                </c:pt>
                <c:pt idx="10">
                  <c:v>İspanya</c:v>
                </c:pt>
                <c:pt idx="11">
                  <c:v>İngiltere</c:v>
                </c:pt>
                <c:pt idx="12">
                  <c:v>ABD</c:v>
                </c:pt>
                <c:pt idx="13">
                  <c:v>Türkiye</c:v>
                </c:pt>
              </c:strCache>
            </c:strRef>
          </c:cat>
          <c:val>
            <c:numRef>
              <c:f>'4-7 yıllık'!$C$5:$C$18</c:f>
              <c:numCache>
                <c:formatCode>0.0</c:formatCode>
                <c:ptCount val="14"/>
                <c:pt idx="0">
                  <c:v>2.1</c:v>
                </c:pt>
                <c:pt idx="1">
                  <c:v>1.9</c:v>
                </c:pt>
                <c:pt idx="2" formatCode="#,##0.0">
                  <c:v>1.1000000000000001</c:v>
                </c:pt>
                <c:pt idx="3" formatCode="#,##0.0">
                  <c:v>6.6</c:v>
                </c:pt>
                <c:pt idx="4" formatCode="#,##0.0">
                  <c:v>1.4</c:v>
                </c:pt>
                <c:pt idx="5" formatCode="#,##0.0">
                  <c:v>6.8</c:v>
                </c:pt>
                <c:pt idx="6" formatCode="#,##0.0">
                  <c:v>0.9</c:v>
                </c:pt>
                <c:pt idx="7" formatCode="#,##0.0">
                  <c:v>0.8</c:v>
                </c:pt>
                <c:pt idx="8" formatCode="#,##0.0">
                  <c:v>2</c:v>
                </c:pt>
                <c:pt idx="9" formatCode="#,##0.0">
                  <c:v>2.2999999999999998</c:v>
                </c:pt>
                <c:pt idx="10" formatCode="#,##0.0">
                  <c:v>2.6</c:v>
                </c:pt>
                <c:pt idx="11" formatCode="#,##0.0">
                  <c:v>1.4</c:v>
                </c:pt>
                <c:pt idx="12" formatCode="#,##0.0">
                  <c:v>2.9</c:v>
                </c:pt>
                <c:pt idx="13" formatCode="#,##0.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4B-4E95-AFE3-3347D5CC2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555680"/>
        <c:axId val="199469768"/>
      </c:barChart>
      <c:catAx>
        <c:axId val="198555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199469768"/>
        <c:crosses val="autoZero"/>
        <c:auto val="1"/>
        <c:lblAlgn val="ctr"/>
        <c:lblOffset val="900"/>
        <c:noMultiLvlLbl val="0"/>
      </c:catAx>
      <c:valAx>
        <c:axId val="19946976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198555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585585585585586E-2"/>
          <c:y val="4.2813455657492352E-2"/>
          <c:w val="0.89189189189189189"/>
          <c:h val="0.75229357798165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'6-9 yıllık SON'!$B$2</c:f>
              <c:strCache>
                <c:ptCount val="1"/>
                <c:pt idx="0">
                  <c:v>Kişi Başı GSYH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060050592316639E-3"/>
                  <c:y val="-4.0774706582642943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5E-411B-B8A6-1371D0B1A78A}"/>
                </c:ext>
              </c:extLst>
            </c:dLbl>
            <c:dLbl>
              <c:idx val="1"/>
              <c:layout>
                <c:manualLayout>
                  <c:x val="-1.2016775214022618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5E-411B-B8A6-1371D0B1A78A}"/>
                </c:ext>
              </c:extLst>
            </c:dLbl>
            <c:dLbl>
              <c:idx val="2"/>
              <c:layout>
                <c:manualLayout>
                  <c:x val="-1.4014011804873877E-2"/>
                  <c:y val="-4.0774706582642943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5E-411B-B8A6-1371D0B1A78A}"/>
                </c:ext>
              </c:extLst>
            </c:dLbl>
            <c:dLbl>
              <c:idx val="3"/>
              <c:layout>
                <c:manualLayout>
                  <c:x val="-1.6016013491284436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F5E-411B-B8A6-1371D0B1A78A}"/>
                </c:ext>
              </c:extLst>
            </c:dLbl>
            <c:dLbl>
              <c:idx val="4"/>
              <c:layout>
                <c:manualLayout>
                  <c:x val="-2.8028023609747758E-2"/>
                  <c:y val="-1.2232411974792882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F5E-411B-B8A6-1371D0B1A78A}"/>
                </c:ext>
              </c:extLst>
            </c:dLbl>
            <c:dLbl>
              <c:idx val="5"/>
              <c:layout>
                <c:manualLayout>
                  <c:x val="-1.8018015177694986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F5E-411B-B8A6-1371D0B1A78A}"/>
                </c:ext>
              </c:extLst>
            </c:dLbl>
            <c:dLbl>
              <c:idx val="6"/>
              <c:layout>
                <c:manualLayout>
                  <c:x val="-1.4014011804873877E-2"/>
                  <c:y val="3.7376382592261579E-17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F5E-411B-B8A6-1371D0B1A78A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'6-9 yıllık SON'!$C$3:$T$3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'6-9 yıllık SON'!$C$4:$T$4</c:f>
              <c:numCache>
                <c:formatCode>###\ ###\ ###\ ##0</c:formatCode>
                <c:ptCount val="16"/>
                <c:pt idx="0">
                  <c:v>4697.6020312042156</c:v>
                </c:pt>
                <c:pt idx="1">
                  <c:v>5960.9110144443921</c:v>
                </c:pt>
                <c:pt idx="2">
                  <c:v>7304.3622894200898</c:v>
                </c:pt>
                <c:pt idx="3">
                  <c:v>7905.8002767648895</c:v>
                </c:pt>
                <c:pt idx="4">
                  <c:v>9655.893681837113</c:v>
                </c:pt>
                <c:pt idx="5">
                  <c:v>10930.633557309806</c:v>
                </c:pt>
                <c:pt idx="6">
                  <c:v>8979.7565323812833</c:v>
                </c:pt>
                <c:pt idx="7">
                  <c:v>10559.801900543063</c:v>
                </c:pt>
                <c:pt idx="8">
                  <c:v>11205.211401301085</c:v>
                </c:pt>
                <c:pt idx="9">
                  <c:v>11587.807325326527</c:v>
                </c:pt>
                <c:pt idx="10">
                  <c:v>12480.371054509333</c:v>
                </c:pt>
                <c:pt idx="11">
                  <c:v>12112.368629008675</c:v>
                </c:pt>
                <c:pt idx="12">
                  <c:v>11018.937530645933</c:v>
                </c:pt>
                <c:pt idx="13">
                  <c:v>10882.535453735163</c:v>
                </c:pt>
                <c:pt idx="14" formatCode="###\ ###\ ###">
                  <c:v>10616.1885507554</c:v>
                </c:pt>
                <c:pt idx="15" formatCode="###\ ###\ ###">
                  <c:v>9692.5670557689555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5E-411B-B8A6-1371D0B1A78A}"/>
            </c:ext>
          </c:extLst>
        </c:ser>
        <c:ser>
          <c:idx val="1"/>
          <c:order val="1"/>
          <c:tx>
            <c:v>Kişi Başı GSYH(Satın Alma Gücü Paritesi)</c:v>
          </c:tx>
          <c:invertIfNegative val="0"/>
          <c:dLbls>
            <c:dLbl>
              <c:idx val="0"/>
              <c:layout>
                <c:manualLayout>
                  <c:x val="-1.4005602240896359E-2"/>
                  <c:y val="4.2517006802720312E-3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F5E-411B-B8A6-1371D0B1A78A}"/>
                </c:ext>
              </c:extLst>
            </c:dLbl>
            <c:dLbl>
              <c:idx val="1"/>
              <c:layout>
                <c:manualLayout>
                  <c:x val="-6.0024009603841903E-3"/>
                  <c:y val="1.2755102040816287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F5E-411B-B8A6-1371D0B1A78A}"/>
                </c:ext>
              </c:extLst>
            </c:dLbl>
            <c:dLbl>
              <c:idx val="2"/>
              <c:layout>
                <c:manualLayout>
                  <c:x val="-1.0004001600640293E-2"/>
                  <c:y val="0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F5E-411B-B8A6-1371D0B1A78A}"/>
                </c:ext>
              </c:extLst>
            </c:dLbl>
            <c:dLbl>
              <c:idx val="3"/>
              <c:layout>
                <c:manualLayout>
                  <c:x val="-8.0032012805122781E-3"/>
                  <c:y val="-3.8973472677612223E-17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F5E-411B-B8A6-1371D0B1A78A}"/>
                </c:ext>
              </c:extLst>
            </c:dLbl>
            <c:dLbl>
              <c:idx val="4"/>
              <c:layout>
                <c:manualLayout>
                  <c:x val="-4.0016006402561026E-3"/>
                  <c:y val="-3.8973472677612223E-17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F5E-411B-B8A6-1371D0B1A78A}"/>
                </c:ext>
              </c:extLst>
            </c:dLbl>
            <c:dLbl>
              <c:idx val="7"/>
              <c:layout>
                <c:manualLayout>
                  <c:x val="-2.0008003201280513E-3"/>
                  <c:y val="0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F5E-411B-B8A6-1371D0B1A78A}"/>
                </c:ext>
              </c:extLst>
            </c:dLbl>
            <c:dLbl>
              <c:idx val="11"/>
              <c:layout>
                <c:manualLayout>
                  <c:x val="1.800720288115246E-2"/>
                  <c:y val="4.2517006802721075E-3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F5E-411B-B8A6-1371D0B1A78A}"/>
                </c:ext>
              </c:extLst>
            </c:dLbl>
            <c:dLbl>
              <c:idx val="12"/>
              <c:layout>
                <c:manualLayout>
                  <c:x val="1.0335917312661499E-2"/>
                  <c:y val="-4.0774719673802246E-3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F5E-411B-B8A6-1371D0B1A78A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'6-9 yıllık SON'!$C$3:$T$3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'6-9 yıllık SON'!$C$8:$T$8</c:f>
              <c:numCache>
                <c:formatCode>###\ ###\ ###</c:formatCode>
                <c:ptCount val="16"/>
                <c:pt idx="0">
                  <c:v>9502.4263250000004</c:v>
                </c:pt>
                <c:pt idx="1">
                  <c:v>10765.582509</c:v>
                </c:pt>
                <c:pt idx="2">
                  <c:v>11795.525062999999</c:v>
                </c:pt>
                <c:pt idx="3">
                  <c:v>13515.67662</c:v>
                </c:pt>
                <c:pt idx="4">
                  <c:v>14727.385811</c:v>
                </c:pt>
                <c:pt idx="5">
                  <c:v>15910.700132</c:v>
                </c:pt>
                <c:pt idx="6">
                  <c:v>15335.574166</c:v>
                </c:pt>
                <c:pt idx="7">
                  <c:v>17231.688307</c:v>
                </c:pt>
                <c:pt idx="8">
                  <c:v>19445.133234000001</c:v>
                </c:pt>
                <c:pt idx="9">
                  <c:v>20473.438697000001</c:v>
                </c:pt>
                <c:pt idx="10">
                  <c:v>22204.865346999999</c:v>
                </c:pt>
                <c:pt idx="11">
                  <c:v>23982.612541999999</c:v>
                </c:pt>
                <c:pt idx="12">
                  <c:v>25727.604649000001</c:v>
                </c:pt>
                <c:pt idx="13">
                  <c:v>26329.753361999999</c:v>
                </c:pt>
                <c:pt idx="14">
                  <c:v>28189.723250999999</c:v>
                </c:pt>
                <c:pt idx="15">
                  <c:v>28383.572048000002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5E-411B-B8A6-1371D0B1A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109160"/>
        <c:axId val="198607704"/>
      </c:barChart>
      <c:catAx>
        <c:axId val="200109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198607704"/>
        <c:crosses val="autoZero"/>
        <c:auto val="1"/>
        <c:lblAlgn val="ctr"/>
        <c:lblOffset val="100"/>
        <c:noMultiLvlLbl val="0"/>
      </c:catAx>
      <c:valAx>
        <c:axId val="198607704"/>
        <c:scaling>
          <c:orientation val="minMax"/>
        </c:scaling>
        <c:delete val="0"/>
        <c:axPos val="l"/>
        <c:majorGridlines/>
        <c:numFmt formatCode="###\ ###\ ###\ 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00109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31274111325232"/>
          <c:y val="0.89296636085626913"/>
          <c:w val="0.49695014083544475"/>
          <c:h val="8.5626911314984677E-2"/>
        </c:manualLayout>
      </c:layout>
      <c:overlay val="0"/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İhracat (Milyon Dolar)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cat>
            <c:numRef>
              <c:f>Sayfa1!$A$2:$A$20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Sayfa1!$B$2:$B$20</c:f>
              <c:numCache>
                <c:formatCode>_-* #,##0\ _T_L_-;\-* #,##0\ _T_L_-;_-* "-"??\ _T_L_-;_-@_-</c:formatCode>
                <c:ptCount val="19"/>
                <c:pt idx="0">
                  <c:v>27774.906045000003</c:v>
                </c:pt>
                <c:pt idx="1">
                  <c:v>31334.216355999997</c:v>
                </c:pt>
                <c:pt idx="2">
                  <c:v>36059.089029000002</c:v>
                </c:pt>
                <c:pt idx="3">
                  <c:v>47252.836302000003</c:v>
                </c:pt>
                <c:pt idx="4">
                  <c:v>63167.152820000003</c:v>
                </c:pt>
                <c:pt idx="5">
                  <c:v>73476.408143000008</c:v>
                </c:pt>
                <c:pt idx="6">
                  <c:v>85534.675518000004</c:v>
                </c:pt>
                <c:pt idx="7">
                  <c:v>107271.74990400004</c:v>
                </c:pt>
                <c:pt idx="8">
                  <c:v>132027.195626</c:v>
                </c:pt>
                <c:pt idx="9">
                  <c:v>102142.612603</c:v>
                </c:pt>
                <c:pt idx="10">
                  <c:v>113883.219184</c:v>
                </c:pt>
                <c:pt idx="11">
                  <c:v>134906.86883000002</c:v>
                </c:pt>
                <c:pt idx="12">
                  <c:v>152461.73655599999</c:v>
                </c:pt>
                <c:pt idx="13">
                  <c:v>151802.63708700001</c:v>
                </c:pt>
                <c:pt idx="14">
                  <c:v>157610.15768999999</c:v>
                </c:pt>
                <c:pt idx="15">
                  <c:v>143838.87142800001</c:v>
                </c:pt>
                <c:pt idx="16">
                  <c:v>142529.58380799997</c:v>
                </c:pt>
                <c:pt idx="17">
                  <c:v>156992.94041400001</c:v>
                </c:pt>
                <c:pt idx="18">
                  <c:v>167920.61345500001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6-4E9A-B821-0DA6DBAAD2F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İthalat (Milyon Dolar)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numRef>
              <c:f>Sayfa1!$A$2:$A$20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Sayfa1!$C$2:$C$20</c:f>
              <c:numCache>
                <c:formatCode>_-* #,##0\ _T_L_-;\-* #,##0\ _T_L_-;_-* "-"??\ _T_L_-;_-@_-</c:formatCode>
                <c:ptCount val="19"/>
                <c:pt idx="0">
                  <c:v>54502.820502999995</c:v>
                </c:pt>
                <c:pt idx="1">
                  <c:v>41399.082953000005</c:v>
                </c:pt>
                <c:pt idx="2">
                  <c:v>51553.797328000001</c:v>
                </c:pt>
                <c:pt idx="3">
                  <c:v>69339.692058000001</c:v>
                </c:pt>
                <c:pt idx="4">
                  <c:v>97539.765967999992</c:v>
                </c:pt>
                <c:pt idx="5">
                  <c:v>116774.150907</c:v>
                </c:pt>
                <c:pt idx="6">
                  <c:v>139576.17414799999</c:v>
                </c:pt>
                <c:pt idx="7">
                  <c:v>170062.71450100001</c:v>
                </c:pt>
                <c:pt idx="8">
                  <c:v>201963.57410900004</c:v>
                </c:pt>
                <c:pt idx="9">
                  <c:v>140928.42121100001</c:v>
                </c:pt>
                <c:pt idx="10">
                  <c:v>185544.331852</c:v>
                </c:pt>
                <c:pt idx="11">
                  <c:v>240841.676274</c:v>
                </c:pt>
                <c:pt idx="12">
                  <c:v>236545.14090900001</c:v>
                </c:pt>
                <c:pt idx="13">
                  <c:v>251661.25011000002</c:v>
                </c:pt>
                <c:pt idx="14">
                  <c:v>242177.117073</c:v>
                </c:pt>
                <c:pt idx="15">
                  <c:v>207234.35861600001</c:v>
                </c:pt>
                <c:pt idx="16">
                  <c:v>198618.23504699999</c:v>
                </c:pt>
                <c:pt idx="17">
                  <c:v>233799.65123399999</c:v>
                </c:pt>
                <c:pt idx="18">
                  <c:v>223047.09448200001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6-4E9A-B821-0DA6DBAAD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629520"/>
        <c:axId val="1"/>
      </c:barChart>
      <c:lineChart>
        <c:grouping val="standard"/>
        <c:varyColors val="0"/>
        <c:ser>
          <c:idx val="2"/>
          <c:order val="2"/>
          <c:tx>
            <c:strRef>
              <c:f>Sayfa1!$D$1</c:f>
              <c:strCache>
                <c:ptCount val="1"/>
                <c:pt idx="0">
                  <c:v>İhracat/İthalat(%) (Sağ Eksen)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Sayfa1!$A$2:$A$20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Sayfa1!$D$2:$D$20</c:f>
              <c:numCache>
                <c:formatCode>0.0</c:formatCode>
                <c:ptCount val="19"/>
                <c:pt idx="0">
                  <c:v>50.960493032596702</c:v>
                </c:pt>
                <c:pt idx="1">
                  <c:v>75.688189498239481</c:v>
                </c:pt>
                <c:pt idx="2">
                  <c:v>69.944583906364386</c:v>
                </c:pt>
                <c:pt idx="3">
                  <c:v>68.146879369574947</c:v>
                </c:pt>
                <c:pt idx="4">
                  <c:v>64.76041047783869</c:v>
                </c:pt>
                <c:pt idx="5">
                  <c:v>62.921808955405972</c:v>
                </c:pt>
                <c:pt idx="6">
                  <c:v>61.281716625434271</c:v>
                </c:pt>
                <c:pt idx="7">
                  <c:v>63.077759412907206</c:v>
                </c:pt>
                <c:pt idx="8">
                  <c:v>65.3717860799714</c:v>
                </c:pt>
                <c:pt idx="9">
                  <c:v>72.478362934379746</c:v>
                </c:pt>
                <c:pt idx="10">
                  <c:v>61.377902546136141</c:v>
                </c:pt>
                <c:pt idx="11">
                  <c:v>56.014752478520201</c:v>
                </c:pt>
                <c:pt idx="12">
                  <c:v>64.453548261493438</c:v>
                </c:pt>
                <c:pt idx="13">
                  <c:v>60.32022690050524</c:v>
                </c:pt>
                <c:pt idx="14">
                  <c:v>65.080532626247759</c:v>
                </c:pt>
                <c:pt idx="15">
                  <c:v>69.408795138324422</c:v>
                </c:pt>
                <c:pt idx="16">
                  <c:v>71.760573128782738</c:v>
                </c:pt>
                <c:pt idx="17">
                  <c:v>67.148492132211317</c:v>
                </c:pt>
                <c:pt idx="18">
                  <c:v>75.284824420141121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86-4E9A-B821-0DA6DBAAD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0662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506629520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in val="4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'DÖNEMSEL Türkçe'!$B$19:$B$38</c:f>
              <c:strCache>
                <c:ptCount val="20"/>
                <c:pt idx="0">
                  <c:v>Almanya</c:v>
                </c:pt>
                <c:pt idx="1">
                  <c:v>Birleşik Krallık</c:v>
                </c:pt>
                <c:pt idx="2">
                  <c:v>İtalya</c:v>
                </c:pt>
                <c:pt idx="3">
                  <c:v>Irak</c:v>
                </c:pt>
                <c:pt idx="4">
                  <c:v>ABD</c:v>
                </c:pt>
                <c:pt idx="5">
                  <c:v>İspanya</c:v>
                </c:pt>
                <c:pt idx="6">
                  <c:v>Fransa</c:v>
                </c:pt>
                <c:pt idx="7">
                  <c:v>Hollanda</c:v>
                </c:pt>
                <c:pt idx="8">
                  <c:v>Belçika</c:v>
                </c:pt>
                <c:pt idx="9">
                  <c:v>İsrail</c:v>
                </c:pt>
                <c:pt idx="10">
                  <c:v>Romanya</c:v>
                </c:pt>
                <c:pt idx="11">
                  <c:v>Rusya Federasyonu</c:v>
                </c:pt>
                <c:pt idx="12">
                  <c:v>Polonya</c:v>
                </c:pt>
                <c:pt idx="13">
                  <c:v>BAE</c:v>
                </c:pt>
                <c:pt idx="14">
                  <c:v>Mısır</c:v>
                </c:pt>
                <c:pt idx="15">
                  <c:v>Çin</c:v>
                </c:pt>
                <c:pt idx="16">
                  <c:v>Bulgaristan</c:v>
                </c:pt>
                <c:pt idx="17">
                  <c:v>Suudi Arabistan</c:v>
                </c:pt>
                <c:pt idx="18">
                  <c:v>İran</c:v>
                </c:pt>
                <c:pt idx="19">
                  <c:v>Yunanistan</c:v>
                </c:pt>
              </c:strCache>
            </c:strRef>
          </c:cat>
          <c:val>
            <c:numRef>
              <c:f>'DÖNEMSEL Türkçe'!$C$19:$C$38</c:f>
              <c:numCache>
                <c:formatCode>0.0</c:formatCode>
                <c:ptCount val="20"/>
                <c:pt idx="0">
                  <c:v>9.6098415626169871</c:v>
                </c:pt>
                <c:pt idx="1">
                  <c:v>6.614423844381971</c:v>
                </c:pt>
                <c:pt idx="2">
                  <c:v>5.6932642713111399</c:v>
                </c:pt>
                <c:pt idx="3">
                  <c:v>4.9702211600344111</c:v>
                </c:pt>
                <c:pt idx="4">
                  <c:v>4.9455801447661534</c:v>
                </c:pt>
                <c:pt idx="5">
                  <c:v>4.5904973828991666</c:v>
                </c:pt>
                <c:pt idx="6">
                  <c:v>4.3396059644296283</c:v>
                </c:pt>
                <c:pt idx="7">
                  <c:v>2.8350072948463549</c:v>
                </c:pt>
                <c:pt idx="8">
                  <c:v>2.3528575632906357</c:v>
                </c:pt>
                <c:pt idx="9">
                  <c:v>2.3192501443806735</c:v>
                </c:pt>
                <c:pt idx="10">
                  <c:v>2.3028975248689791</c:v>
                </c:pt>
                <c:pt idx="11">
                  <c:v>2.0245652067672171</c:v>
                </c:pt>
                <c:pt idx="12">
                  <c:v>1.9926434528520169</c:v>
                </c:pt>
                <c:pt idx="13">
                  <c:v>1.8684405823950847</c:v>
                </c:pt>
                <c:pt idx="14">
                  <c:v>1.818439509702183</c:v>
                </c:pt>
                <c:pt idx="15">
                  <c:v>1.7344733431315824</c:v>
                </c:pt>
                <c:pt idx="16">
                  <c:v>1.5898580049646116</c:v>
                </c:pt>
                <c:pt idx="17">
                  <c:v>1.5697892490765617</c:v>
                </c:pt>
                <c:pt idx="18">
                  <c:v>1.4249460883736151</c:v>
                </c:pt>
                <c:pt idx="19">
                  <c:v>1.2426660896871964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C-4A78-AC5F-FF4C20718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929224"/>
        <c:axId val="464929552"/>
      </c:barChart>
      <c:catAx>
        <c:axId val="46492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64929552"/>
        <c:crosses val="autoZero"/>
        <c:auto val="1"/>
        <c:lblAlgn val="ctr"/>
        <c:lblOffset val="100"/>
        <c:noMultiLvlLbl val="0"/>
      </c:catAx>
      <c:valAx>
        <c:axId val="4649295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6492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0.66102</cdr:x>
      <cdr:y>0.17233</cdr:y>
    </cdr:from>
    <cdr:to>
      <cdr:x>0.787</cdr:x>
      <cdr:y>0.30887</cdr:y>
    </cdr:to>
    <cdr:sp macro="" textlink="">
      <cdr:nvSpPr>
        <cdr:cNvPr id="2" name="Metin kutusu 2"/>
        <cdr:cNvSpPr txBox="1"/>
      </cdr:nvSpPr>
      <cdr:spPr>
        <a:xfrm xmlns:a="http://schemas.openxmlformats.org/drawingml/2006/main">
          <a:off x="3425165" y="466181"/>
          <a:ext cx="652780" cy="3693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800" dirty="0" smtClean="0"/>
            <a:t>2018</a:t>
          </a:r>
          <a:endParaRPr lang="tr-TR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9" cy="496968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588" y="0"/>
            <a:ext cx="2947089" cy="496968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pPr>
              <a:defRPr/>
            </a:pPr>
            <a:fld id="{CFF926A4-08D9-43F9-BE8C-6913E8C20065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2847"/>
            <a:ext cx="2947089" cy="49696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588" y="9432847"/>
            <a:ext cx="2947089" cy="49696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pPr>
              <a:defRPr/>
            </a:pPr>
            <a:fld id="{F86537BB-B6F0-4B63-80B8-5BFA929BF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9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01" cy="498554"/>
          </a:xfrm>
          <a:prstGeom prst="rect">
            <a:avLst/>
          </a:prstGeom>
        </p:spPr>
        <p:txBody>
          <a:bodyPr vert="horz" lIns="94322" tIns="47162" rIns="94322" bIns="47162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2176" y="2"/>
            <a:ext cx="2945501" cy="498554"/>
          </a:xfrm>
          <a:prstGeom prst="rect">
            <a:avLst/>
          </a:prstGeom>
        </p:spPr>
        <p:txBody>
          <a:bodyPr vert="horz" lIns="94322" tIns="47162" rIns="94322" bIns="47162" rtlCol="0"/>
          <a:lstStyle>
            <a:lvl1pPr algn="r">
              <a:defRPr sz="1200"/>
            </a:lvl1pPr>
          </a:lstStyle>
          <a:p>
            <a:pPr>
              <a:defRPr/>
            </a:pPr>
            <a:fld id="{9B73C239-11CA-479D-80E4-C8866F1E9F90}" type="datetimeFigureOut">
              <a:rPr lang="tr-TR"/>
              <a:pPr>
                <a:defRPr/>
              </a:pPr>
              <a:t>14.11.2019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22" tIns="47162" rIns="94322" bIns="47162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611" y="4777552"/>
            <a:ext cx="5440046" cy="3910638"/>
          </a:xfrm>
          <a:prstGeom prst="rect">
            <a:avLst/>
          </a:prstGeom>
        </p:spPr>
        <p:txBody>
          <a:bodyPr vert="horz" lIns="94322" tIns="47162" rIns="94322" bIns="47162" rtlCol="0"/>
          <a:lstStyle/>
          <a:p>
            <a:pPr lvl="0"/>
            <a:r>
              <a:rPr lang="tr-TR" noProof="0" smtClean="0"/>
              <a:t>Asıl metin stillerini düzenle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1259"/>
            <a:ext cx="2945501" cy="498554"/>
          </a:xfrm>
          <a:prstGeom prst="rect">
            <a:avLst/>
          </a:prstGeom>
        </p:spPr>
        <p:txBody>
          <a:bodyPr vert="horz" lIns="94322" tIns="47162" rIns="94322" bIns="471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2176" y="9431259"/>
            <a:ext cx="2945501" cy="498554"/>
          </a:xfrm>
          <a:prstGeom prst="rect">
            <a:avLst/>
          </a:prstGeom>
        </p:spPr>
        <p:txBody>
          <a:bodyPr vert="horz" wrap="square" lIns="94322" tIns="47162" rIns="94322" bIns="471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B37D8D-CA7A-44AA-B86A-F3B1C6C6FF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879532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1</a:t>
            </a:fld>
            <a:endParaRPr lang="tr-T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3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9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2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12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6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13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2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56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16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01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17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9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18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14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59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20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92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21</a:t>
            </a:fld>
            <a:endParaRPr lang="tr-T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13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22</a:t>
            </a:fld>
            <a:endParaRPr lang="tr-T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1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23</a:t>
            </a:fld>
            <a:endParaRPr lang="tr-T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30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30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17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4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27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11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80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tr-T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9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3</a:t>
            </a:fld>
            <a:endParaRPr lang="tr-T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0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tr-T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97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733D2F-F345-4BFB-B467-566FCD470BA4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1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4</a:t>
            </a:fld>
            <a:endParaRPr lang="tr-T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5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3B5C6-AE1C-4D42-B13A-BDADD5281E4F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6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6</a:t>
            </a:fld>
            <a:endParaRPr lang="tr-T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2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8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8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24550">
              <a:defRPr/>
            </a:pPr>
            <a:fld id="{34733D2F-F345-4BFB-B467-566FCD470BA4}" type="slidenum">
              <a:rPr lang="tr-TR" altLang="en-US">
                <a:solidFill>
                  <a:prstClr val="black"/>
                </a:solidFill>
              </a:rPr>
              <a:pPr defTabSz="924550">
                <a:defRPr/>
              </a:pPr>
              <a:t>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5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7ADE-D94D-478C-91CD-FB65B98D8B9F}" type="datetime1">
              <a:rPr lang="tr-TR" smtClean="0"/>
              <a:t>14.11.2019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‹#›</a:t>
            </a:fld>
            <a:endParaRPr lang="tr-TR" altLang="tr-TR" dirty="0"/>
          </a:p>
        </p:txBody>
      </p:sp>
      <p:sp>
        <p:nvSpPr>
          <p:cNvPr id="9" name="Dikdörtgen 8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/>
              <a:t>T.C. TİCARET BAKANLIĞI</a:t>
            </a:r>
            <a:endParaRPr lang="tr-TR" sz="4000" b="1" dirty="0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61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7" y="-334984"/>
            <a:ext cx="2233823" cy="16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AC30-01FD-4101-804A-4B944F800B3D}" type="datetime1">
              <a:rPr lang="tr-TR" smtClean="0"/>
              <a:t>14.11.2019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7166-205A-49E4-A3BB-826CB8ADF87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422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7D617-2CA3-4807-A4B5-4711C3D15541}" type="datetime1">
              <a:rPr lang="tr-TR" smtClean="0"/>
              <a:t>14.11.2019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6F2-785A-44DB-A857-5C0A235EF4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8923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8100-63CC-47FE-BE27-59E300448A35}" type="datetime1">
              <a:rPr lang="tr-TR" smtClean="0"/>
              <a:t>14.11.2019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AF9D-87AD-4AEB-98B7-21F4D2E4012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647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484313"/>
            <a:ext cx="5400675" cy="29511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4365625"/>
            <a:ext cx="3168650" cy="122396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45792-8953-4FDE-9DFD-C861D532462C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34363" y="6337300"/>
            <a:ext cx="801687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4A923B-013E-44FF-96CD-FE9117C8266A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Dikdörtgen 6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/>
              <a:t>T.C. TİCARET BAKANLIĞI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72101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CD2C-A883-4570-80A4-135DE35DBD44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416E-7178-4906-A53C-0C8EE8186C66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4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F41C6-1D6B-4C9F-8D99-1BCC773C50DC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3834-A1E6-4858-A33E-07CEE6CC9D3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4300" cy="4349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349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CDCFB-1B1C-434F-9F90-4C33B02F1823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8803F-D3E4-4875-A420-2B0D78969FE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5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19AE-48E0-4029-8CB6-60E527FC65A7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956C-B349-4073-AD2A-C81E328303E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0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7150-6BF3-4828-B9DA-73B8DB872EAA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15D1-42B4-4BF1-B0AC-E389226BD14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79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CBAF7-F02F-4940-B0BC-D8ED0C370AEC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4A47-D39C-4004-9699-5250FAEA351B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396CD-3C22-473C-AD98-5969BE68D136}" type="datetime1">
              <a:rPr lang="tr-TR" smtClean="0"/>
              <a:t>14.11.2019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71381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1F26-3750-4A62-8278-8F8615BF3A94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CCBF-F594-4416-9F3C-F7FC0A02FAA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ED6C-D11B-4758-817E-6576944007E7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3DFE-C138-4569-A2CD-ED274559BA3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1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52F0-6EEE-44AD-B2C4-A391BAC3CF46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8A43-768A-448F-B23B-C9AA9B908607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AD28-EF7E-4579-BBC4-F014A926168E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8F97-F7E0-4317-AC9F-982288A1F5A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11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459538" y="260350"/>
            <a:ext cx="2000250" cy="5689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849938" cy="56896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D0EB2-5CDA-42CE-8F1B-3BBEBA661D76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E34A-85A5-49BD-A1C7-10C08A5F4EE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18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848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924300" cy="4349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349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07EE2-C071-4465-8386-0A97E293F8FA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5C35-F843-4FCC-B0E4-5645799302A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7775E-35FE-47D8-AFE0-38A68EDFC14C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4A47-D39C-4004-9699-5250FAEA351B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0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484313"/>
            <a:ext cx="5400675" cy="29511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4365625"/>
            <a:ext cx="3168650" cy="122396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A4D1-57FF-4215-BE8A-935DE5DE4904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34363" y="6337300"/>
            <a:ext cx="801687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4A923B-013E-44FF-96CD-FE9117C8266A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Dikdörtgen 6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/>
              <a:t>T.C. TİCARET BAKANLIĞI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81150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5DB0-2905-49F5-B932-F4A04D2F7E60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416E-7178-4906-A53C-0C8EE8186C66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B91E6-F16C-4A8C-889C-C5560F334A82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3834-A1E6-4858-A33E-07CEE6CC9D3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2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0CC6-A3C0-4F5E-92C1-AE0B9AC118F4}" type="datetime1">
              <a:rPr lang="tr-TR" smtClean="0"/>
              <a:t>14.11.2019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02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4300" cy="4349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349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35FBB-0897-46CF-A9ED-DC0A5109BE42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8803F-D3E4-4875-A420-2B0D78969FE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0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9DCB0-109A-4A61-8F70-1EE0E9872176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956C-B349-4073-AD2A-C81E328303E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61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2A56-E639-4709-9F48-66752B69B6BB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15D1-42B4-4BF1-B0AC-E389226BD14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096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EDB65-9653-4A9D-AB2A-01AEAB720669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4A47-D39C-4004-9699-5250FAEA351B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5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FDAA-0A46-455A-8C6B-B8562F2C7F2B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CCBF-F594-4416-9F3C-F7FC0A02FAA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7B31-0904-4B54-BB9C-BC5F68755904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3DFE-C138-4569-A2CD-ED274559BA3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72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FB020-B011-4097-BB0E-00B3397517E0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8A43-768A-448F-B23B-C9AA9B908607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13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40D2D-C4AA-431A-B43B-7ADCA7242031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8F97-F7E0-4317-AC9F-982288A1F5A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42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459538" y="260350"/>
            <a:ext cx="2000250" cy="5689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849938" cy="56896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CFE6-2198-4CB6-A208-64D3C5419707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E34A-85A5-49BD-A1C7-10C08A5F4EE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34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848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924300" cy="4349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349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2794-898B-4C78-9111-4441D0B4080E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5C35-F843-4FCC-B0E4-5645799302A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5EC6-9B89-450F-BAA0-38A01FCF7FDE}" type="datetime1">
              <a:rPr lang="tr-TR" smtClean="0"/>
              <a:t>14.11.2019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30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B529C-7B05-45D6-AC72-129277BF8B35}" type="datetime1">
              <a:rPr lang="tr-TR" smtClean="0">
                <a:solidFill>
                  <a:srgbClr val="000000"/>
                </a:solidFill>
              </a:rPr>
              <a:t>14.11.2019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4A47-D39C-4004-9699-5250FAEA351B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8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3A8D-BD28-43E0-B582-014D416BC6BA}" type="datetime1">
              <a:rPr lang="tr-TR" smtClean="0"/>
              <a:t>14.11.2019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310-0F67-403E-90E1-CEBB0A7EC31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172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89F9-BAE3-4B0C-B1A7-F6953B71CC55}" type="datetime1">
              <a:rPr lang="tr-TR" smtClean="0"/>
              <a:t>14.11.2019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5BE-16A6-4936-A5FC-D8ADF99510B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137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51CB-DBA5-437D-96E3-4EC42911813B}" type="datetime1">
              <a:rPr lang="tr-TR" smtClean="0"/>
              <a:t>14.11.2019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87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E5DF-200D-4277-AD39-D450935357EB}" type="datetime1">
              <a:rPr lang="tr-TR" smtClean="0"/>
              <a:t>14.11.2019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6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5877-3693-45C6-9D14-48041BBF2DCB}" type="datetime1">
              <a:rPr lang="tr-TR" smtClean="0"/>
              <a:t>14.11.2019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21CE-4E70-4FA1-8B4D-36D1762B33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162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615E7-1869-495A-AAA8-C34B8FA82C7D}" type="datetime1">
              <a:rPr lang="tr-TR" smtClean="0"/>
              <a:t>14.11.2019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‹#›</a:t>
            </a:fld>
            <a:endParaRPr lang="tr-TR" altLang="tr-TR" dirty="0"/>
          </a:p>
        </p:txBody>
      </p:sp>
      <p:sp>
        <p:nvSpPr>
          <p:cNvPr id="7" name="Dikdörtgen 6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/>
              <a:t>T.C. TİCARET BAKANLIĞI</a:t>
            </a:r>
            <a:endParaRPr lang="tr-TR" sz="4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8289925" y="4540250"/>
            <a:ext cx="884238" cy="1890713"/>
          </a:xfrm>
          <a:custGeom>
            <a:avLst/>
            <a:gdLst>
              <a:gd name="T0" fmla="*/ 2147483646 w 557"/>
              <a:gd name="T1" fmla="*/ 0 h 1191"/>
              <a:gd name="T2" fmla="*/ 0 w 557"/>
              <a:gd name="T3" fmla="*/ 2147483646 h 1191"/>
              <a:gd name="T4" fmla="*/ 2147483646 w 557"/>
              <a:gd name="T5" fmla="*/ 2147483646 h 1191"/>
              <a:gd name="T6" fmla="*/ 2147483646 w 557"/>
              <a:gd name="T7" fmla="*/ 0 h 1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7" h="1191">
                <a:moveTo>
                  <a:pt x="538" y="0"/>
                </a:moveTo>
                <a:lnTo>
                  <a:pt x="0" y="970"/>
                </a:lnTo>
                <a:lnTo>
                  <a:pt x="557" y="1191"/>
                </a:lnTo>
                <a:lnTo>
                  <a:pt x="53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2588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817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ED9E3526-4896-499D-8DB5-C5AA3FA5835C}" type="datetime1">
              <a:rPr lang="tr-TR" smtClean="0">
                <a:solidFill>
                  <a:srgbClr val="000000"/>
                </a:solidFill>
                <a:cs typeface="+mn-cs"/>
              </a:rPr>
              <a:t>14.11.2019</a:t>
            </a:fld>
            <a:endParaRPr 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3960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5849938"/>
            <a:ext cx="6207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AE64A47-D39C-4004-9699-5250FAEA351B}" type="slidenum">
              <a:rPr lang="tr-TR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cs typeface="+mn-cs"/>
            </a:endParaRPr>
          </a:p>
        </p:txBody>
      </p:sp>
      <p:pic>
        <p:nvPicPr>
          <p:cNvPr id="1032" name="Picture 8" descr="REKABET KURUMU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95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68313" y="6021388"/>
            <a:ext cx="7991475" cy="71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tr-TR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39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8289925" y="4540250"/>
            <a:ext cx="884238" cy="1890713"/>
          </a:xfrm>
          <a:custGeom>
            <a:avLst/>
            <a:gdLst>
              <a:gd name="T0" fmla="*/ 2147483646 w 557"/>
              <a:gd name="T1" fmla="*/ 0 h 1191"/>
              <a:gd name="T2" fmla="*/ 0 w 557"/>
              <a:gd name="T3" fmla="*/ 2147483646 h 1191"/>
              <a:gd name="T4" fmla="*/ 2147483646 w 557"/>
              <a:gd name="T5" fmla="*/ 2147483646 h 1191"/>
              <a:gd name="T6" fmla="*/ 2147483646 w 557"/>
              <a:gd name="T7" fmla="*/ 0 h 1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7" h="1191">
                <a:moveTo>
                  <a:pt x="538" y="0"/>
                </a:moveTo>
                <a:lnTo>
                  <a:pt x="0" y="970"/>
                </a:lnTo>
                <a:lnTo>
                  <a:pt x="557" y="1191"/>
                </a:lnTo>
                <a:lnTo>
                  <a:pt x="53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2588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817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9D6728E-587B-4F09-AFE3-1643B45705B5}" type="datetime1">
              <a:rPr lang="tr-TR" smtClean="0">
                <a:solidFill>
                  <a:srgbClr val="000000"/>
                </a:solidFill>
                <a:cs typeface="+mn-cs"/>
              </a:rPr>
              <a:t>14.11.2019</a:t>
            </a:fld>
            <a:endParaRPr 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3960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5849938"/>
            <a:ext cx="6207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AE64A47-D39C-4004-9699-5250FAEA351B}" type="slidenum">
              <a:rPr lang="tr-TR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cs typeface="+mn-cs"/>
            </a:endParaRPr>
          </a:p>
        </p:txBody>
      </p:sp>
      <p:pic>
        <p:nvPicPr>
          <p:cNvPr id="1032" name="Picture 8" descr="REKABET KURUMU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95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68313" y="6021388"/>
            <a:ext cx="7991475" cy="71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tr-TR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3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.gov.tr/economic-outloo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fif"/><Relationship Id="rId7" Type="http://schemas.openxmlformats.org/officeDocument/2006/relationships/image" Target="../media/image18.jfif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fif"/><Relationship Id="rId11" Type="http://schemas.openxmlformats.org/officeDocument/2006/relationships/image" Target="../media/image22.jfif"/><Relationship Id="rId5" Type="http://schemas.openxmlformats.org/officeDocument/2006/relationships/image" Target="../media/image16.jfif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rade.gov.tr/sectoral-reports" TargetMode="Externa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trade.gov.tr/focus-business-turkey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fif"/><Relationship Id="rId3" Type="http://schemas.openxmlformats.org/officeDocument/2006/relationships/image" Target="../media/image32.jfif"/><Relationship Id="rId7" Type="http://schemas.openxmlformats.org/officeDocument/2006/relationships/image" Target="../media/image36.jf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fif"/><Relationship Id="rId5" Type="http://schemas.openxmlformats.org/officeDocument/2006/relationships/image" Target="../media/image34.jfif"/><Relationship Id="rId10" Type="http://schemas.openxmlformats.org/officeDocument/2006/relationships/image" Target="../media/image39.jfif"/><Relationship Id="rId4" Type="http://schemas.openxmlformats.org/officeDocument/2006/relationships/image" Target="../media/image33.jfif"/><Relationship Id="rId9" Type="http://schemas.openxmlformats.org/officeDocument/2006/relationships/image" Target="../media/image38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589" y="6504260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" y="0"/>
            <a:ext cx="90118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icaret bakanlÄ±ÄÄ±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37" y="1700808"/>
            <a:ext cx="2582558" cy="25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</a:t>
            </a:fld>
            <a:endParaRPr lang="tr-TR" alt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1979712" y="662099"/>
            <a:ext cx="4428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3200" b="1" dirty="0" smtClean="0">
              <a:solidFill>
                <a:srgbClr val="9D0A0E"/>
              </a:solidFill>
            </a:endParaRPr>
          </a:p>
          <a:p>
            <a:pPr algn="ctr"/>
            <a:r>
              <a:rPr lang="tr-TR" sz="3200" b="1" dirty="0">
                <a:solidFill>
                  <a:srgbClr val="9D0A0E"/>
                </a:solidFill>
              </a:rPr>
              <a:t/>
            </a:r>
            <a:br>
              <a:rPr lang="tr-TR" sz="3200" b="1" dirty="0">
                <a:solidFill>
                  <a:srgbClr val="9D0A0E"/>
                </a:solidFill>
              </a:rPr>
            </a:b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1187624" y="4980496"/>
            <a:ext cx="6696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>
                <a:solidFill>
                  <a:schemeClr val="tx2"/>
                </a:solidFill>
              </a:rPr>
              <a:t>Türkiye Mezunları Dernekleri Kapasite Geliştirme Programı</a:t>
            </a:r>
            <a:endParaRPr lang="tr-TR" b="1" dirty="0" smtClean="0">
              <a:solidFill>
                <a:schemeClr val="tx2"/>
              </a:solidFill>
            </a:endParaRPr>
          </a:p>
          <a:p>
            <a:pPr algn="ctr">
              <a:spcAft>
                <a:spcPts val="0"/>
              </a:spcAft>
            </a:pPr>
            <a:endParaRPr lang="tr-TR" sz="1000" b="1" dirty="0">
              <a:solidFill>
                <a:schemeClr val="tx2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2000" b="1" dirty="0" smtClean="0">
                <a:solidFill>
                  <a:schemeClr val="tx2"/>
                </a:solidFill>
              </a:rPr>
              <a:t>5 Kasım 2019 </a:t>
            </a:r>
          </a:p>
          <a:p>
            <a:pPr algn="ctr">
              <a:spcAft>
                <a:spcPts val="0"/>
              </a:spcAft>
            </a:pPr>
            <a:r>
              <a:rPr lang="tr-TR" sz="2000" b="1" dirty="0" smtClean="0">
                <a:solidFill>
                  <a:schemeClr val="tx2"/>
                </a:solidFill>
              </a:rPr>
              <a:t>ANKARA</a:t>
            </a:r>
            <a:endParaRPr lang="tr-T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prstClr val="white"/>
                </a:solidFill>
              </a:rPr>
              <a:t>TİCARET BAKANLIĞI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547664" y="220486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altLang="tr-TR" b="1" kern="0" dirty="0" smtClean="0"/>
              <a:t>Bakanlığımız web sitesinde yayımlanan Ekonomik Görünüm Sunumunun linki:</a:t>
            </a:r>
            <a:endParaRPr lang="tr-TR" altLang="tr-TR" b="1" kern="0" dirty="0"/>
          </a:p>
          <a:p>
            <a:endParaRPr lang="tr-TR" dirty="0"/>
          </a:p>
          <a:p>
            <a:r>
              <a:rPr lang="tr-TR" dirty="0">
                <a:hlinkClick r:id="rId3"/>
              </a:rPr>
              <a:t>https://www.trade.gov.tr/economic-outlook</a:t>
            </a:r>
            <a:endParaRPr lang="tr-TR" dirty="0"/>
          </a:p>
        </p:txBody>
      </p:sp>
      <p:sp>
        <p:nvSpPr>
          <p:cNvPr id="5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10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8736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prstClr val="white"/>
                </a:solidFill>
              </a:rPr>
              <a:t>TİCARET BAKANLIĞI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547664" y="2204864"/>
            <a:ext cx="7344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İçerik</a:t>
            </a:r>
          </a:p>
          <a:p>
            <a:pPr algn="ctr"/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Küresel Ticaret ve Ekonomideki Gelişmeler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Türkiye Ekonomisindeki Gelişmeler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Türkiye Dış Ticaretindeki Gelişmeler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endParaRPr lang="tr-TR" dirty="0"/>
          </a:p>
        </p:txBody>
      </p:sp>
      <p:sp>
        <p:nvSpPr>
          <p:cNvPr id="5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11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8495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www.ticaret.gov.tr</a:t>
            </a: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1 Başlık"/>
          <p:cNvSpPr txBox="1">
            <a:spLocks/>
          </p:cNvSpPr>
          <p:nvPr/>
        </p:nvSpPr>
        <p:spPr bwMode="auto">
          <a:xfrm>
            <a:off x="1381633" y="1000949"/>
            <a:ext cx="645256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sz="28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İhracat ve </a:t>
            </a:r>
            <a:r>
              <a:rPr lang="tr-TR" sz="28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İthalatın Gelişimi (Milyon $) </a:t>
            </a: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12</a:t>
            </a:fld>
            <a:endParaRPr lang="tr-TR" altLang="tr-TR" dirty="0"/>
          </a:p>
        </p:txBody>
      </p:sp>
      <p:pic>
        <p:nvPicPr>
          <p:cNvPr id="14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683568" y="5039430"/>
            <a:ext cx="5518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i="1" dirty="0" smtClean="0"/>
              <a:t>Kaynak: TÜİK</a:t>
            </a:r>
          </a:p>
        </p:txBody>
      </p:sp>
      <p:graphicFrame>
        <p:nvGraphicFramePr>
          <p:cNvPr id="12" name="Grafi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63168"/>
              </p:ext>
            </p:extLst>
          </p:nvPr>
        </p:nvGraphicFramePr>
        <p:xfrm>
          <a:off x="683568" y="1501458"/>
          <a:ext cx="7704856" cy="351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Metin kutusu 1"/>
          <p:cNvSpPr txBox="1">
            <a:spLocks noChangeArrowheads="1"/>
          </p:cNvSpPr>
          <p:nvPr/>
        </p:nvSpPr>
        <p:spPr bwMode="auto">
          <a:xfrm>
            <a:off x="459287" y="5325299"/>
            <a:ext cx="91102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1800" b="1" kern="0" dirty="0">
                <a:solidFill>
                  <a:srgbClr val="BDE0FB">
                    <a:lumMod val="25000"/>
                  </a:srgbClr>
                </a:solidFill>
                <a:cs typeface="Arial" panose="020B0604020202020204" pitchFamily="34" charset="0"/>
              </a:rPr>
              <a:t>Türkiye’nin </a:t>
            </a:r>
            <a:r>
              <a:rPr lang="tr-TR" altLang="tr-TR" sz="1800" b="1" kern="0" dirty="0" smtClean="0">
                <a:solidFill>
                  <a:srgbClr val="BDE0FB">
                    <a:lumMod val="25000"/>
                  </a:srgbClr>
                </a:solidFill>
                <a:cs typeface="Arial" panose="020B0604020202020204" pitchFamily="34" charset="0"/>
              </a:rPr>
              <a:t>2018 yılı ihracatı 167,9 milyar dolar, ithalatı ise 223,0 milyar dolar olarak gerçekleşmiştir.</a:t>
            </a:r>
          </a:p>
          <a:p>
            <a:pPr defTabSz="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800" b="1" kern="0" dirty="0">
                <a:solidFill>
                  <a:srgbClr val="BDE0FB">
                    <a:lumMod val="25000"/>
                  </a:srgbClr>
                </a:solidFill>
              </a:rPr>
              <a:t>Türkiye’nin dünya mal ihracatındaki payı 2018 yılında %0,86 düzeyindedir. </a:t>
            </a:r>
            <a:endParaRPr lang="tr-TR" altLang="tr-TR" sz="1800" b="1" kern="0" dirty="0" smtClean="0">
              <a:solidFill>
                <a:srgbClr val="BDE0FB">
                  <a:lumMod val="25000"/>
                </a:srgbClr>
              </a:solidFill>
            </a:endParaRPr>
          </a:p>
          <a:p>
            <a:pPr defTabSz="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800" b="1" kern="0" dirty="0">
                <a:solidFill>
                  <a:srgbClr val="BDE0FB">
                    <a:lumMod val="25000"/>
                  </a:srgbClr>
                </a:solidFill>
              </a:rPr>
              <a:t>Türkiye’nin dünya mal ithalatındaki payı 2018 yılında %1,12 düzeyindedir. </a:t>
            </a:r>
          </a:p>
          <a:p>
            <a:pPr defTabSz="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tr-TR" altLang="tr-TR" sz="1800" b="1" kern="0" dirty="0">
              <a:solidFill>
                <a:srgbClr val="BDE0FB">
                  <a:lumMod val="25000"/>
                </a:srgbClr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1800" b="1" kern="0" dirty="0" smtClean="0">
              <a:solidFill>
                <a:srgbClr val="BDE0FB">
                  <a:lumMod val="25000"/>
                </a:srgbClr>
              </a:solidFill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1800" b="1" kern="0" dirty="0" smtClean="0">
              <a:solidFill>
                <a:srgbClr val="BDE0FB">
                  <a:lumMod val="2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www.ticaret.gov.tr</a:t>
            </a: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 Box 364"/>
          <p:cNvSpPr txBox="1">
            <a:spLocks noChangeArrowheads="1"/>
          </p:cNvSpPr>
          <p:nvPr/>
        </p:nvSpPr>
        <p:spPr bwMode="auto">
          <a:xfrm>
            <a:off x="268252" y="4347992"/>
            <a:ext cx="412220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altLang="tr-TR" sz="1400" i="1" kern="0" dirty="0">
                <a:solidFill>
                  <a:srgbClr val="494949"/>
                </a:solidFill>
                <a:cs typeface="Arial" panose="020B0604020202020204" pitchFamily="34" charset="0"/>
              </a:rPr>
              <a:t>* </a:t>
            </a:r>
            <a:r>
              <a:rPr lang="tr-TR" altLang="tr-TR" sz="1400" i="1" kern="0" dirty="0" smtClean="0">
                <a:solidFill>
                  <a:srgbClr val="494949"/>
                </a:solidFill>
                <a:cs typeface="Arial" panose="020B0604020202020204" pitchFamily="34" charset="0"/>
              </a:rPr>
              <a:t>Sıralama 2018 yılına göre yapılmıştır.</a:t>
            </a:r>
            <a:endParaRPr lang="tr-TR" altLang="tr-TR" sz="1400" i="1" kern="0" dirty="0">
              <a:solidFill>
                <a:srgbClr val="494949"/>
              </a:solidFill>
              <a:cs typeface="Arial" panose="020B0604020202020204" pitchFamily="34" charset="0"/>
            </a:endParaRPr>
          </a:p>
        </p:txBody>
      </p:sp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96151" y="4773999"/>
            <a:ext cx="49286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1400" i="1" dirty="0" smtClean="0">
                <a:solidFill>
                  <a:srgbClr val="494949"/>
                </a:solidFill>
              </a:rPr>
              <a:t>Kaynak</a:t>
            </a:r>
            <a:r>
              <a:rPr lang="tr-TR" sz="1400" i="1" dirty="0">
                <a:solidFill>
                  <a:srgbClr val="494949"/>
                </a:solidFill>
              </a:rPr>
              <a:t>: </a:t>
            </a:r>
            <a:r>
              <a:rPr lang="tr-TR" sz="1400" i="1" dirty="0" smtClean="0">
                <a:solidFill>
                  <a:srgbClr val="494949"/>
                </a:solidFill>
              </a:rPr>
              <a:t>TÜİK</a:t>
            </a:r>
          </a:p>
        </p:txBody>
      </p:sp>
      <p:sp>
        <p:nvSpPr>
          <p:cNvPr id="9" name="Başlık 1"/>
          <p:cNvSpPr txBox="1">
            <a:spLocks/>
          </p:cNvSpPr>
          <p:nvPr/>
        </p:nvSpPr>
        <p:spPr bwMode="auto">
          <a:xfrm>
            <a:off x="2760455" y="1015490"/>
            <a:ext cx="3517007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sz="28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Başlıca İhraç Ürünleri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13</a:t>
            </a:fld>
            <a:endParaRPr lang="tr-TR" altLang="tr-TR" dirty="0"/>
          </a:p>
        </p:txBody>
      </p:sp>
      <p:pic>
        <p:nvPicPr>
          <p:cNvPr id="13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60522"/>
            <a:ext cx="8506468" cy="26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v tekstil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8420" y="5445224"/>
            <a:ext cx="1223270" cy="9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10" y="919660"/>
            <a:ext cx="1222815" cy="81560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prstClr val="white"/>
                </a:solidFill>
              </a:rPr>
              <a:t>TİCARET BAKANLIĞI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2" y="1787705"/>
            <a:ext cx="1086874" cy="83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27389" y="1086433"/>
            <a:ext cx="41764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b="1" dirty="0">
                <a:solidFill>
                  <a:srgbClr val="C00000"/>
                </a:solidFill>
                <a:latin typeface="+mn-lt"/>
              </a:rPr>
              <a:t>İhraç </a:t>
            </a:r>
            <a:r>
              <a:rPr lang="tr-TR" b="1" dirty="0" smtClean="0">
                <a:solidFill>
                  <a:srgbClr val="C00000"/>
                </a:solidFill>
                <a:latin typeface="+mn-lt"/>
              </a:rPr>
              <a:t>Ürünlerimizin Dünyadaki Yeri (2018)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03648" y="1747306"/>
            <a:ext cx="72728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tr-TR" sz="1500" dirty="0">
                <a:ea typeface="Calibri" panose="020F0502020204030204" pitchFamily="34" charset="0"/>
                <a:cs typeface="Times New Roman" panose="02020603050405020304" pitchFamily="18" charset="0"/>
              </a:rPr>
              <a:t>Oto ana ve yan sanayi ihracatında </a:t>
            </a:r>
            <a:r>
              <a:rPr 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17., AB’ye ihracatta 10. sıradayız.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tr-TR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Binek </a:t>
            </a:r>
            <a:r>
              <a:rPr lang="tr-TR" sz="1500" dirty="0">
                <a:ea typeface="Calibri" panose="020F0502020204030204" pitchFamily="34" charset="0"/>
                <a:cs typeface="Times New Roman" panose="02020603050405020304" pitchFamily="18" charset="0"/>
              </a:rPr>
              <a:t>otomobil </a:t>
            </a:r>
            <a:r>
              <a:rPr 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ihracatında dünyada </a:t>
            </a:r>
            <a:r>
              <a:rPr lang="tr-TR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14. sıradayız.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tr-TR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Otobüs</a:t>
            </a:r>
            <a:r>
              <a:rPr lang="tr-TR" sz="1500" dirty="0">
                <a:ea typeface="Calibri" panose="020F0502020204030204" pitchFamily="34" charset="0"/>
                <a:cs typeface="Times New Roman" panose="02020603050405020304" pitchFamily="18" charset="0"/>
              </a:rPr>
              <a:t>, Midibüs ve Minibüs ihracatında </a:t>
            </a:r>
            <a:r>
              <a:rPr 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3., AB’ye ihracatta 1. sıradayız. </a:t>
            </a:r>
            <a:endParaRPr lang="tr-TR" sz="15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66" y="2991116"/>
            <a:ext cx="822302" cy="100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1289276" y="3004221"/>
            <a:ext cx="7002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tr-TR" sz="1500" dirty="0">
                <a:ea typeface="Calibri" panose="020F0502020204030204" pitchFamily="34" charset="0"/>
                <a:cs typeface="Times New Roman" panose="02020603050405020304" pitchFamily="18" charset="0"/>
              </a:rPr>
              <a:t>Çamaşır makineleri ihracatında </a:t>
            </a:r>
            <a:r>
              <a:rPr lang="tr-T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tr-T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AB’ye ihracatta </a:t>
            </a:r>
            <a:r>
              <a:rPr lang="tr-TR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sıradayız.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tr-TR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Bulaşık </a:t>
            </a:r>
            <a:r>
              <a:rPr lang="tr-TR" sz="1500" dirty="0">
                <a:ea typeface="Calibri" panose="020F0502020204030204" pitchFamily="34" charset="0"/>
                <a:cs typeface="Times New Roman" panose="02020603050405020304" pitchFamily="18" charset="0"/>
              </a:rPr>
              <a:t>makineleri ihracatında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4.,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AB’ye ihracatta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sıradayız.</a:t>
            </a:r>
            <a:endParaRPr lang="tr-T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tr-TR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Buzdolabı </a:t>
            </a:r>
            <a:r>
              <a:rPr lang="tr-TR" sz="1500" dirty="0">
                <a:ea typeface="Calibri" panose="020F0502020204030204" pitchFamily="34" charset="0"/>
                <a:cs typeface="Times New Roman" panose="02020603050405020304" pitchFamily="18" charset="0"/>
              </a:rPr>
              <a:t>ihracatında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5.,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AB’ye ihracatta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2.’yiz.</a:t>
            </a:r>
            <a:endParaRPr lang="tr-T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02402" y="4956416"/>
            <a:ext cx="7814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Tekstil ve hazır giyim toplam ihracatında </a:t>
            </a:r>
            <a:r>
              <a:rPr lang="tr-T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7., AB’ye ihracatta 3.</a:t>
            </a:r>
            <a:r>
              <a:rPr lang="tr-TR" sz="1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sıradayız.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 tekstili ihracatında </a:t>
            </a:r>
            <a:r>
              <a:rPr lang="tr-T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, AB’ye ihracatta 3. </a:t>
            </a:r>
            <a:r>
              <a:rPr lang="tr-TR" sz="1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sıradayız</a:t>
            </a:r>
            <a:r>
              <a:rPr lang="tr-T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Halı </a:t>
            </a:r>
            <a:r>
              <a:rPr lang="tr-TR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ihracatında </a:t>
            </a:r>
            <a:r>
              <a:rPr lang="tr-T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dünyada ikinci, </a:t>
            </a:r>
            <a:r>
              <a:rPr lang="tr-TR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AB’ye ihracatta 3. </a:t>
            </a:r>
            <a:r>
              <a:rPr lang="tr-TR" sz="1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sıradayız.</a:t>
            </a:r>
            <a:endParaRPr lang="tr-TR" sz="15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alı ihracatı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2" y="3824312"/>
            <a:ext cx="1535571" cy="8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5155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prstClr val="white"/>
                </a:solidFill>
              </a:rPr>
              <a:t>TİCARET BAKANLIĞI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" y="6552009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966878" y="916172"/>
            <a:ext cx="428853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b="1" dirty="0">
                <a:solidFill>
                  <a:srgbClr val="C00000"/>
                </a:solidFill>
                <a:latin typeface="+mn-lt"/>
              </a:rPr>
              <a:t>İhraç </a:t>
            </a:r>
            <a:r>
              <a:rPr lang="tr-TR" b="1" dirty="0" smtClean="0">
                <a:solidFill>
                  <a:srgbClr val="C00000"/>
                </a:solidFill>
                <a:latin typeface="+mn-lt"/>
              </a:rPr>
              <a:t>Ürünlerimizin Dünyadaki Yeri (2018)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2661" y="1427406"/>
            <a:ext cx="6173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İnşaat demiri ihracatında </a:t>
            </a:r>
            <a:r>
              <a:rPr lang="tr-T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1.’yiz</a:t>
            </a:r>
            <a:endParaRPr lang="tr-TR" sz="1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Alaşımsız</a:t>
            </a:r>
            <a:r>
              <a:rPr lang="tr-TR" sz="15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çelik profil ihracatında </a:t>
            </a:r>
            <a:r>
              <a:rPr lang="tr-T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1.’yiz</a:t>
            </a:r>
            <a:endParaRPr lang="tr-TR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46649" y="4656090"/>
            <a:ext cx="831217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/>
              <a:t>Un ihracatında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1., </a:t>
            </a:r>
            <a:r>
              <a:rPr lang="tr-TR" sz="1500" dirty="0" smtClean="0"/>
              <a:t>bulgur </a:t>
            </a:r>
            <a:r>
              <a:rPr lang="tr-TR" sz="1500" dirty="0"/>
              <a:t>ihracatında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3.sıradayız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 smtClean="0"/>
              <a:t>Makarna </a:t>
            </a:r>
            <a:r>
              <a:rPr lang="tr-TR" sz="1500" dirty="0"/>
              <a:t>ihracatında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sıradayız.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/>
              <a:t>Mercimek ihracatında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sıradayız.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/>
              <a:t>Fındık, kuru üzüm, kuru kayısı ve incir ihracatında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sıradayız</a:t>
            </a:r>
            <a:r>
              <a:rPr lang="tr-TR" sz="15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/>
              <a:t>Sofralık zeytin ihracatında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lang="tr-T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 smtClean="0"/>
              <a:t>Yumurta </a:t>
            </a:r>
            <a:r>
              <a:rPr lang="tr-TR" sz="1500" dirty="0"/>
              <a:t>ihracatında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dünyada 3.sıradayız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500" dirty="0" err="1" smtClean="0"/>
              <a:t>Turunçgil</a:t>
            </a:r>
            <a:r>
              <a:rPr lang="tr-TR" sz="1500" dirty="0" smtClean="0"/>
              <a:t> </a:t>
            </a:r>
            <a:r>
              <a:rPr lang="tr-TR" sz="1500" dirty="0"/>
              <a:t>ihracatında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5. sıradayız.</a:t>
            </a:r>
            <a:endParaRPr lang="tr-T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4" y="1427406"/>
            <a:ext cx="1479362" cy="836161"/>
          </a:xfrm>
          <a:prstGeom prst="rect">
            <a:avLst/>
          </a:prstGeom>
        </p:spPr>
      </p:pic>
      <p:pic>
        <p:nvPicPr>
          <p:cNvPr id="5130" name="Picture 10" descr="merm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79" y="2480891"/>
            <a:ext cx="1940737" cy="10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375099" y="25260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dirty="0">
                <a:ea typeface="Calibri" panose="020F0502020204030204" pitchFamily="34" charset="0"/>
                <a:cs typeface="Times New Roman" panose="02020603050405020304" pitchFamily="18" charset="0"/>
              </a:rPr>
              <a:t>İşlenmiş mermer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ihracatında dünyada miktar olarak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1., 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değer olarak ise </a:t>
            </a:r>
            <a:r>
              <a:rPr lang="tr-T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3.’yüz.</a:t>
            </a:r>
            <a:endParaRPr lang="tr-TR" sz="1600" dirty="0"/>
          </a:p>
        </p:txBody>
      </p:sp>
      <p:sp>
        <p:nvSpPr>
          <p:cNvPr id="17" name="Dikdörtgen 16"/>
          <p:cNvSpPr/>
          <p:nvPr/>
        </p:nvSpPr>
        <p:spPr>
          <a:xfrm>
            <a:off x="2334881" y="3795652"/>
            <a:ext cx="6223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Çimento ihracatında </a:t>
            </a:r>
            <a:r>
              <a:rPr lang="tr-T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3., </a:t>
            </a:r>
            <a:r>
              <a:rPr lang="tr-T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Avrupa’da </a:t>
            </a:r>
            <a:r>
              <a:rPr lang="tr-TR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sıradayız. </a:t>
            </a:r>
            <a:endParaRPr lang="tr-TR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6" y="3530081"/>
            <a:ext cx="1508606" cy="85269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16" y="4764507"/>
            <a:ext cx="924290" cy="568794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61" y="4151817"/>
            <a:ext cx="1483786" cy="753669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58" y="5806384"/>
            <a:ext cx="659428" cy="47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97" y="5629702"/>
            <a:ext cx="589459" cy="75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06" y="4858386"/>
            <a:ext cx="583332" cy="583332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76" y="4390785"/>
            <a:ext cx="660588" cy="996296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00" y="5676801"/>
            <a:ext cx="805794" cy="649112"/>
          </a:xfrm>
          <a:prstGeom prst="rect">
            <a:avLst/>
          </a:prstGeom>
        </p:spPr>
      </p:pic>
      <p:sp>
        <p:nvSpPr>
          <p:cNvPr id="19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6621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www.ticaret.gov.tr</a:t>
            </a: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65839" y="3067397"/>
            <a:ext cx="8229600" cy="681403"/>
          </a:xfrm>
        </p:spPr>
        <p:txBody>
          <a:bodyPr/>
          <a:lstStyle/>
          <a:p>
            <a:pPr algn="l"/>
            <a:r>
              <a:rPr lang="tr-TR" sz="1800" b="1" dirty="0" err="1" smtClean="0"/>
              <a:t>Sektörel</a:t>
            </a:r>
            <a:r>
              <a:rPr lang="tr-TR" sz="1800" b="1" dirty="0" smtClean="0"/>
              <a:t> Raporlar:</a:t>
            </a:r>
            <a:br>
              <a:rPr lang="tr-TR" sz="1800" b="1" dirty="0" smtClean="0"/>
            </a:br>
            <a:r>
              <a:rPr lang="tr-TR" sz="1800" b="1" dirty="0" smtClean="0"/>
              <a:t>Sektörlerle ilgili detaylı raporların yer aldığı ve beş farklı dilde (İngilizce, Arapça, Fransızca, Rusça, İspanyolca) hazırlanan </a:t>
            </a:r>
            <a:r>
              <a:rPr lang="tr-TR" sz="1800" b="1" dirty="0" err="1" smtClean="0"/>
              <a:t>sektörel</a:t>
            </a:r>
            <a:r>
              <a:rPr lang="tr-TR" sz="1800" b="1" dirty="0" smtClean="0"/>
              <a:t> raporların linki:</a:t>
            </a:r>
            <a:endParaRPr lang="tr-TR" sz="1800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500813"/>
            <a:ext cx="2133600" cy="312737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16</a:t>
            </a:fld>
            <a:endParaRPr lang="tr-TR" altLang="tr-TR" dirty="0"/>
          </a:p>
        </p:txBody>
      </p:sp>
      <p:pic>
        <p:nvPicPr>
          <p:cNvPr id="18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39552" y="3244334"/>
            <a:ext cx="6084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hlinkClick r:id="rId5"/>
            </a:endParaRPr>
          </a:p>
          <a:p>
            <a:endParaRPr lang="tr-TR" dirty="0" smtClean="0">
              <a:hlinkClick r:id="rId5"/>
            </a:endParaRPr>
          </a:p>
          <a:p>
            <a:r>
              <a:rPr lang="tr-TR" dirty="0" smtClean="0">
                <a:hlinkClick r:id="rId5"/>
              </a:rPr>
              <a:t>https</a:t>
            </a:r>
            <a:r>
              <a:rPr lang="tr-TR" dirty="0">
                <a:hlinkClick r:id="rId5"/>
              </a:rPr>
              <a:t>://www.trade.gov.tr/sectoral-reports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42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www.ticaret.gov.tr</a:t>
            </a: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1 Başlık"/>
          <p:cNvSpPr txBox="1">
            <a:spLocks/>
          </p:cNvSpPr>
          <p:nvPr/>
        </p:nvSpPr>
        <p:spPr bwMode="auto">
          <a:xfrm>
            <a:off x="-756592" y="934251"/>
            <a:ext cx="78374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sz="28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İhracatın Bölgesel Dağılımı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667492"/>
            <a:ext cx="1835055" cy="43285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17</a:t>
            </a:fld>
            <a:endParaRPr lang="tr-TR" altLang="tr-TR" dirty="0"/>
          </a:p>
        </p:txBody>
      </p:sp>
      <p:pic>
        <p:nvPicPr>
          <p:cNvPr id="12" name="A0FB66C5-6C49-479B-9C97-662F9C33F2B2" descr="image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10660"/>
              </p:ext>
            </p:extLst>
          </p:nvPr>
        </p:nvGraphicFramePr>
        <p:xfrm>
          <a:off x="776287" y="1454150"/>
          <a:ext cx="7581900" cy="4234815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23440650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36059361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2015246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05681823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72977632"/>
                    </a:ext>
                  </a:extLst>
                </a:gridCol>
              </a:tblGrid>
              <a:tr h="199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Milyon Dolar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1369"/>
                  </a:ext>
                </a:extLst>
              </a:tr>
              <a:tr h="1994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Değişim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708577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 A- AVRUPA BİRLİĞİ ÜLKELERİ (28)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73.906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83.954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336834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 B- TÜRKİYE SERBEST BÖLGELERİ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1.995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2.186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17913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 C- DİĞER ÜLKELER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81.092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81.780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48,7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90537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      1- DİĞER AVRUPA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9.805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11.700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866221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      2- AFRİKA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11.674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14.451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01756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Kuzey Afrika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7.525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9.478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73016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Diğer Afrika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4.149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4.973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324971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      3- AMERİKA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12.166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12.822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47926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Kuzey Amerika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9.700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9.576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00013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Orta Amerika ve Karayip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1.171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1.473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93452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Güney Amerika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1.295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1.772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914433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       4- ASYA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46.608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41.808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-10,3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1159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Yakın ve Ortadoğu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35.337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29.457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-16,6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62393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Diğer Asya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11.271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12.351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38525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effectLst/>
                          <a:latin typeface="Calibri" panose="020F0502020204030204" pitchFamily="34" charset="0"/>
                        </a:rPr>
                        <a:t>       5- AVUSTRALYA VE YENİ ZELANDA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647,6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804,8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87717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       6- DİĞER ÜLKE ve BÖLGELER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192,4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194,6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17207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GENEL  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56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www.ticaret.gov.tr</a:t>
            </a: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Başlık 11"/>
          <p:cNvSpPr txBox="1">
            <a:spLocks/>
          </p:cNvSpPr>
          <p:nvPr/>
        </p:nvSpPr>
        <p:spPr bwMode="auto">
          <a:xfrm>
            <a:off x="514201" y="1051584"/>
            <a:ext cx="6875859" cy="3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sz="28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2018 Yılı İhracatımızda İlk 20 Ülke</a:t>
            </a: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18</a:t>
            </a:fld>
            <a:endParaRPr lang="tr-TR" altLang="tr-TR" dirty="0"/>
          </a:p>
        </p:txBody>
      </p:sp>
      <p:pic>
        <p:nvPicPr>
          <p:cNvPr id="18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 Metin kutusu"/>
          <p:cNvSpPr txBox="1">
            <a:spLocks noChangeArrowheads="1"/>
          </p:cNvSpPr>
          <p:nvPr/>
        </p:nvSpPr>
        <p:spPr bwMode="auto">
          <a:xfrm>
            <a:off x="827584" y="5932124"/>
            <a:ext cx="720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b="1" kern="0" dirty="0" smtClean="0">
                <a:solidFill>
                  <a:schemeClr val="tx2"/>
                </a:solidFill>
              </a:rPr>
              <a:t>En fazla ihracat gerçekleştirilen 20 ülkeden 11’i Avrupa Birliği üyesi ülkelerdir.</a:t>
            </a:r>
            <a:endParaRPr lang="tr-TR" sz="1600" b="1" kern="0" dirty="0">
              <a:solidFill>
                <a:schemeClr val="tx2"/>
              </a:solidFill>
            </a:endParaRPr>
          </a:p>
        </p:txBody>
      </p:sp>
      <p:sp>
        <p:nvSpPr>
          <p:cNvPr id="23" name="5 Metin kutusu"/>
          <p:cNvSpPr txBox="1">
            <a:spLocks noChangeArrowheads="1"/>
          </p:cNvSpPr>
          <p:nvPr/>
        </p:nvSpPr>
        <p:spPr bwMode="auto">
          <a:xfrm>
            <a:off x="827584" y="5607471"/>
            <a:ext cx="1728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i="1" kern="0" dirty="0" smtClean="0">
                <a:solidFill>
                  <a:srgbClr val="494949"/>
                </a:solidFill>
              </a:rPr>
              <a:t>Kaynak: TÜİK </a:t>
            </a:r>
            <a:endParaRPr lang="tr-TR" sz="1400" i="1" kern="0" dirty="0">
              <a:solidFill>
                <a:srgbClr val="494949"/>
              </a:solidFill>
            </a:endParaRPr>
          </a:p>
        </p:txBody>
      </p:sp>
      <p:graphicFrame>
        <p:nvGraphicFramePr>
          <p:cNvPr id="12" name="Grafi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001366"/>
              </p:ext>
            </p:extLst>
          </p:nvPr>
        </p:nvGraphicFramePr>
        <p:xfrm>
          <a:off x="899590" y="1707355"/>
          <a:ext cx="7272809" cy="376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4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1"/>
            <a:ext cx="9143999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prstClr val="white"/>
                </a:solidFill>
                <a:latin typeface="Calibri"/>
              </a:rPr>
              <a:t>TİCARET BAKANLIĞI</a:t>
            </a:r>
            <a:endParaRPr lang="tr-TR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55575" y="959853"/>
            <a:ext cx="5076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dirty="0" smtClean="0">
                <a:ea typeface="Calibri" panose="020F0502020204030204" pitchFamily="34" charset="0"/>
                <a:cs typeface="Tahoma" panose="020B0604030504040204" pitchFamily="34" charset="0"/>
              </a:rPr>
              <a:t>2020-2021 dönemi için Hedef </a:t>
            </a:r>
            <a:r>
              <a:rPr lang="tr-TR" sz="1600" dirty="0">
                <a:ea typeface="Calibri" panose="020F0502020204030204" pitchFamily="34" charset="0"/>
                <a:cs typeface="Tahoma" panose="020B0604030504040204" pitchFamily="34" charset="0"/>
              </a:rPr>
              <a:t>ve Öncelikli </a:t>
            </a:r>
            <a:r>
              <a:rPr lang="tr-TR" sz="1600" dirty="0" smtClean="0">
                <a:ea typeface="Calibri" panose="020F0502020204030204" pitchFamily="34" charset="0"/>
                <a:cs typeface="Tahoma" panose="020B0604030504040204" pitchFamily="34" charset="0"/>
              </a:rPr>
              <a:t>ülkelerimiz,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600" dirty="0" smtClean="0">
                <a:ea typeface="Calibri" panose="020F0502020204030204" pitchFamily="34" charset="0"/>
                <a:cs typeface="Tahoma" panose="020B0604030504040204" pitchFamily="34" charset="0"/>
              </a:rPr>
              <a:t>ülkelerin makro göstergeleri ile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600" dirty="0" smtClean="0">
                <a:ea typeface="Calibri" panose="020F0502020204030204" pitchFamily="34" charset="0"/>
                <a:cs typeface="Tahoma" panose="020B0604030504040204" pitchFamily="34" charset="0"/>
              </a:rPr>
              <a:t>büyüme ve pay matrisi gibi analizlerle belirlenmiştir.  </a:t>
            </a:r>
            <a:endParaRPr lang="en-GB" sz="1600" dirty="0"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5575" y="1986081"/>
            <a:ext cx="189071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en-US" sz="1500" b="1" dirty="0" smtClean="0">
                <a:solidFill>
                  <a:srgbClr val="C00000"/>
                </a:solidFill>
                <a:latin typeface="+mj-lt"/>
              </a:rPr>
              <a:t>17  HEDEF ÜLKE</a:t>
            </a:r>
            <a:endParaRPr lang="tr-TR" altLang="en-US" sz="1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322637" y="1974506"/>
            <a:ext cx="249872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en-US" sz="1500" b="1" dirty="0" smtClean="0">
                <a:solidFill>
                  <a:srgbClr val="C00000"/>
                </a:solidFill>
                <a:latin typeface="+mj-lt"/>
              </a:rPr>
              <a:t>28   ÖNCELİKLİ ÜLKE</a:t>
            </a:r>
            <a:endParaRPr lang="tr-TR" altLang="en-US" sz="1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48447" y="2313585"/>
            <a:ext cx="2232248" cy="374441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A.B.D.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BREZİLYA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ÇİN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ETİYOPYA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FAS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GÜNEY AFRİKA CUM.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GÜNEY KORE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HİNDİSTAN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IRAK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İNGİLTERE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JAPONYA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KENYA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MALEZYA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MEKSİKA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ÖZBEKİSTAN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ŞİLİ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RUSYA FED.</a:t>
            </a:r>
            <a:endParaRPr lang="tr-TR" altLang="en-US" sz="1350" dirty="0">
              <a:solidFill>
                <a:srgbClr val="003399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483768" y="2313585"/>
            <a:ext cx="2094907" cy="374441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ALMANYA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AZERBAYCAN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BANGLADEŞ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B.A.E.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BULGARİSTAN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ÇEKYA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DEMOKRATİK KONGO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ENDONEZYA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FİLDİŞİ SAHİLİ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FİLİPİNLER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FRANSA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GANA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GÜRCİSTAN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İRAN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tr-TR" altLang="en-US" sz="1800" dirty="0">
              <a:solidFill>
                <a:srgbClr val="003399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582460" y="2323449"/>
            <a:ext cx="1556934" cy="37504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15.     İTALYA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16.     KANADA</a:t>
            </a: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KATAR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KAZAKİSTAN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MISIR</a:t>
            </a: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NİJERYA</a:t>
            </a: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PAKİSTAN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POLONYA</a:t>
            </a: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ROMANYA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SENEGAL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SIRBİSTAN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TANZANYA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 smtClean="0">
                <a:solidFill>
                  <a:srgbClr val="003399"/>
                </a:solidFill>
              </a:rPr>
              <a:t>UKRAYNA</a:t>
            </a:r>
            <a:endParaRPr lang="tr-TR" altLang="en-US" sz="1350" dirty="0">
              <a:solidFill>
                <a:srgbClr val="003399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Font typeface="+mj-lt"/>
              <a:buAutoNum type="arabicPeriod" startAt="17"/>
              <a:defRPr/>
            </a:pPr>
            <a:r>
              <a:rPr lang="tr-TR" altLang="en-US" sz="1350" dirty="0">
                <a:solidFill>
                  <a:srgbClr val="003399"/>
                </a:solidFill>
              </a:rPr>
              <a:t>VİETNAM</a:t>
            </a:r>
          </a:p>
          <a:p>
            <a:pPr algn="ctr" eaLnBrk="1" hangingPunct="1">
              <a:spcBef>
                <a:spcPct val="0"/>
              </a:spcBef>
              <a:buFontTx/>
              <a:buChar char="•"/>
              <a:defRPr/>
            </a:pPr>
            <a:endParaRPr lang="tr-TR" altLang="en-US" sz="1800" dirty="0">
              <a:solidFill>
                <a:srgbClr val="003399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6159542" y="3140968"/>
            <a:ext cx="291581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1700" b="1" i="1" dirty="0" smtClean="0">
                <a:ea typeface="Calibri" panose="020F0502020204030204" pitchFamily="34" charset="0"/>
                <a:cs typeface="Tahoma" panose="020B0604030504040204" pitchFamily="34" charset="0"/>
              </a:rPr>
              <a:t>Bu ülkelere yönelik ihracatımızı artırmak için, politika ve strateji üretiyor, faaliyetlerimizi genişletiyor, desteklerimizi yönlendiriyoruz</a:t>
            </a:r>
            <a:r>
              <a:rPr lang="tr-TR" sz="1700" dirty="0" smtClean="0"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en-GB" sz="1700" dirty="0"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47" y="1378672"/>
            <a:ext cx="1798899" cy="1186231"/>
          </a:xfrm>
          <a:prstGeom prst="rect">
            <a:avLst/>
          </a:prstGeom>
        </p:spPr>
      </p:pic>
      <p:sp>
        <p:nvSpPr>
          <p:cNvPr id="17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19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8015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prstClr val="white"/>
                </a:solidFill>
              </a:rPr>
              <a:t>TİCARET BAKANLIĞI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75656" y="2276872"/>
            <a:ext cx="7344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İçerik</a:t>
            </a:r>
          </a:p>
          <a:p>
            <a:pPr algn="ctr"/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Küresel Ticaret ve Ekonomideki Gelişmeler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Türkiye Ekonomisindeki Gelişmeler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Türkiye Dış Ticaretindeki Gelişmeler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8739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1 Başlık"/>
          <p:cNvSpPr txBox="1">
            <a:spLocks/>
          </p:cNvSpPr>
          <p:nvPr/>
        </p:nvSpPr>
        <p:spPr bwMode="auto">
          <a:xfrm>
            <a:off x="469337" y="896968"/>
            <a:ext cx="7837487" cy="549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sz="20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İhracatın </a:t>
            </a:r>
            <a:r>
              <a:rPr lang="tr-TR" sz="20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Dağılımı (2018 Yılı İtibarıyla Türkiye’nin İlgili Ülkelere İhracatı)</a:t>
            </a:r>
            <a:endParaRPr lang="tr-TR" sz="20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002551" y="2153353"/>
            <a:ext cx="1456814" cy="13861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 smtClean="0">
                <a:solidFill>
                  <a:schemeClr val="tx1"/>
                </a:solidFill>
              </a:rPr>
              <a:t>AZERBAYCAN</a:t>
            </a:r>
          </a:p>
          <a:p>
            <a:pPr algn="ctr"/>
            <a:r>
              <a:rPr lang="tr-TR" sz="1300" dirty="0" smtClean="0">
                <a:solidFill>
                  <a:schemeClr val="tx1"/>
                </a:solidFill>
              </a:rPr>
              <a:t>1.5 milyar $</a:t>
            </a:r>
            <a:endParaRPr lang="tr-TR" sz="13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73199" y="1490867"/>
            <a:ext cx="1318326" cy="1158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TANZANYA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225,4 milyon $</a:t>
            </a:r>
          </a:p>
          <a:p>
            <a:pPr algn="ctr"/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3640" y="4658178"/>
            <a:ext cx="1424834" cy="13339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UKRAYNA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1,5 milyar $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72971" y="1718820"/>
            <a:ext cx="1154646" cy="11478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FİLİSTİN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77,5 milyon $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1356" y="4769997"/>
            <a:ext cx="1806948" cy="16692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IRAK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8,4 milyar $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64889" y="1496893"/>
            <a:ext cx="1257357" cy="11527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KOSOVA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300,5 milyon $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33036" y="2746206"/>
            <a:ext cx="1378420" cy="132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</a:rPr>
              <a:t>GÜRCİSTAN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1,3 milyar $</a:t>
            </a:r>
          </a:p>
        </p:txBody>
      </p:sp>
      <p:sp>
        <p:nvSpPr>
          <p:cNvPr id="20" name="Oval 19"/>
          <p:cNvSpPr/>
          <p:nvPr/>
        </p:nvSpPr>
        <p:spPr>
          <a:xfrm>
            <a:off x="5904434" y="3382638"/>
            <a:ext cx="1230807" cy="12755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 smtClean="0">
                <a:solidFill>
                  <a:schemeClr val="tx1"/>
                </a:solidFill>
              </a:rPr>
              <a:t>KAZAKİSTAN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695,3 milyon $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27416" y="4968496"/>
            <a:ext cx="1249040" cy="12702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solidFill>
                  <a:schemeClr val="tx1"/>
                </a:solidFill>
              </a:rPr>
              <a:t>SIRBİSTAN</a:t>
            </a:r>
          </a:p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867,6 milyon $</a:t>
            </a:r>
            <a:endParaRPr lang="tr-TR" sz="10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12843" y="3873042"/>
            <a:ext cx="1043148" cy="10160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b="1" dirty="0">
                <a:solidFill>
                  <a:schemeClr val="tx1"/>
                </a:solidFill>
              </a:rPr>
              <a:t>ARNAVUTLUK</a:t>
            </a:r>
          </a:p>
          <a:p>
            <a:pPr algn="ctr"/>
            <a:r>
              <a:rPr lang="tr-TR" sz="900" dirty="0">
                <a:solidFill>
                  <a:schemeClr val="tx1"/>
                </a:solidFill>
              </a:rPr>
              <a:t>408,7 milyon $</a:t>
            </a:r>
          </a:p>
          <a:p>
            <a:pPr algn="ctr"/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89467" y="1730496"/>
            <a:ext cx="1026368" cy="10081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</a:rPr>
              <a:t>SUDAN</a:t>
            </a:r>
          </a:p>
          <a:p>
            <a:pPr algn="ctr"/>
            <a:r>
              <a:rPr lang="tr-TR" sz="1100" dirty="0" smtClean="0">
                <a:solidFill>
                  <a:schemeClr val="tx1"/>
                </a:solidFill>
              </a:rPr>
              <a:t>360,5 milyon $</a:t>
            </a:r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410393" y="3786144"/>
            <a:ext cx="1025703" cy="9741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 smtClean="0">
                <a:solidFill>
                  <a:schemeClr val="tx1"/>
                </a:solidFill>
              </a:rPr>
              <a:t>ETİYOPYA</a:t>
            </a:r>
          </a:p>
          <a:p>
            <a:pPr algn="ctr"/>
            <a:r>
              <a:rPr lang="tr-TR" sz="1100" dirty="0" smtClean="0">
                <a:solidFill>
                  <a:schemeClr val="tx1"/>
                </a:solidFill>
              </a:rPr>
              <a:t>21,6 milyon $</a:t>
            </a:r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965768" y="3695457"/>
            <a:ext cx="1214881" cy="11317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</a:rPr>
              <a:t>ÜRDÜN</a:t>
            </a:r>
          </a:p>
          <a:p>
            <a:pPr algn="ctr"/>
            <a:r>
              <a:rPr lang="tr-TR" sz="1100" dirty="0" smtClean="0">
                <a:solidFill>
                  <a:schemeClr val="tx1"/>
                </a:solidFill>
              </a:rPr>
              <a:t>860,9 milyon $</a:t>
            </a:r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092435" y="4912609"/>
            <a:ext cx="1257357" cy="11406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solidFill>
                  <a:schemeClr val="tx1"/>
                </a:solidFill>
              </a:rPr>
              <a:t>AFGANİSTAN</a:t>
            </a:r>
          </a:p>
          <a:p>
            <a:pPr algn="ctr"/>
            <a:endParaRPr lang="tr-TR" sz="900" dirty="0">
              <a:solidFill>
                <a:schemeClr val="tx1"/>
              </a:solidFill>
            </a:endParaRPr>
          </a:p>
          <a:p>
            <a:pPr algn="ctr"/>
            <a:r>
              <a:rPr lang="tr-TR" sz="900" dirty="0" smtClean="0">
                <a:solidFill>
                  <a:schemeClr val="tx1"/>
                </a:solidFill>
              </a:rPr>
              <a:t>145,4 milyon $</a:t>
            </a:r>
          </a:p>
          <a:p>
            <a:pPr algn="ctr"/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8649" y="3573410"/>
            <a:ext cx="1026368" cy="10081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</a:rPr>
              <a:t>SENEGAL</a:t>
            </a:r>
          </a:p>
          <a:p>
            <a:pPr algn="ctr"/>
            <a:r>
              <a:rPr lang="tr-TR" sz="1100" dirty="0" smtClean="0">
                <a:solidFill>
                  <a:schemeClr val="tx1"/>
                </a:solidFill>
              </a:rPr>
              <a:t>389,1 milyon $</a:t>
            </a:r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0510" y="1501714"/>
            <a:ext cx="1026368" cy="10081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</a:rPr>
              <a:t>NİJERYA</a:t>
            </a:r>
          </a:p>
          <a:p>
            <a:pPr algn="ctr"/>
            <a:r>
              <a:rPr lang="tr-TR" sz="1100" dirty="0" smtClean="0">
                <a:solidFill>
                  <a:schemeClr val="tx1"/>
                </a:solidFill>
              </a:rPr>
              <a:t>346,3  milyon $</a:t>
            </a:r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127617" y="2756954"/>
            <a:ext cx="1253183" cy="10696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solidFill>
                  <a:schemeClr val="tx1"/>
                </a:solidFill>
              </a:rPr>
              <a:t>BOSNA-HERSEK</a:t>
            </a:r>
          </a:p>
          <a:p>
            <a:pPr algn="ctr"/>
            <a:r>
              <a:rPr lang="tr-TR" sz="900" dirty="0" smtClean="0">
                <a:solidFill>
                  <a:schemeClr val="tx1"/>
                </a:solidFill>
              </a:rPr>
              <a:t>420,1 milyon $</a:t>
            </a:r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28624" y="2649642"/>
            <a:ext cx="1051758" cy="9968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b="1" dirty="0" smtClean="0">
                <a:solidFill>
                  <a:schemeClr val="tx1"/>
                </a:solidFill>
              </a:rPr>
              <a:t>MOĞOLİSTAN</a:t>
            </a:r>
            <a:endParaRPr lang="tr-TR" sz="11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1100" dirty="0" smtClean="0">
                <a:solidFill>
                  <a:schemeClr val="tx1"/>
                </a:solidFill>
              </a:rPr>
              <a:t>33,6 milyon $</a:t>
            </a:r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63634" y="5148627"/>
            <a:ext cx="1033144" cy="10819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</a:rPr>
              <a:t>NİJER</a:t>
            </a:r>
          </a:p>
          <a:p>
            <a:pPr algn="ctr"/>
            <a:r>
              <a:rPr lang="tr-TR" sz="1100" dirty="0" smtClean="0">
                <a:solidFill>
                  <a:schemeClr val="tx1"/>
                </a:solidFill>
              </a:rPr>
              <a:t>56,3 milyon $</a:t>
            </a:r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33" name="5 Metin kutusu"/>
          <p:cNvSpPr txBox="1">
            <a:spLocks noChangeArrowheads="1"/>
          </p:cNvSpPr>
          <p:nvPr/>
        </p:nvSpPr>
        <p:spPr bwMode="auto">
          <a:xfrm>
            <a:off x="160065" y="6016370"/>
            <a:ext cx="27224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000" i="1" kern="0" dirty="0" smtClean="0">
                <a:solidFill>
                  <a:srgbClr val="494949"/>
                </a:solidFill>
              </a:rPr>
              <a:t>Kaynak: TÜİK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000" i="1" kern="0" dirty="0" smtClean="0">
                <a:solidFill>
                  <a:srgbClr val="494949"/>
                </a:solidFill>
              </a:rPr>
              <a:t>*Pembe renk ihracatta hedef ve öncelikli ülkeleri simgelemektedir. </a:t>
            </a:r>
            <a:endParaRPr lang="tr-TR" sz="1000" i="1" kern="0" dirty="0">
              <a:solidFill>
                <a:srgbClr val="494949"/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sp>
        <p:nvSpPr>
          <p:cNvPr id="36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20</a:t>
            </a:fld>
            <a:endParaRPr lang="tr-TR" altLang="tr-TR" dirty="0"/>
          </a:p>
        </p:txBody>
      </p:sp>
      <p:sp>
        <p:nvSpPr>
          <p:cNvPr id="37" name="Oval 36"/>
          <p:cNvSpPr/>
          <p:nvPr/>
        </p:nvSpPr>
        <p:spPr>
          <a:xfrm>
            <a:off x="3229550" y="4230721"/>
            <a:ext cx="1157406" cy="1141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</a:rPr>
              <a:t>SOMALİ</a:t>
            </a:r>
          </a:p>
          <a:p>
            <a:pPr algn="ctr"/>
            <a:r>
              <a:rPr lang="tr-TR" sz="1100" dirty="0" smtClean="0">
                <a:solidFill>
                  <a:schemeClr val="tx1"/>
                </a:solidFill>
              </a:rPr>
              <a:t>181,4 milyon $</a:t>
            </a:r>
            <a:endParaRPr lang="tr-T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42"/>
            <a:ext cx="892850" cy="7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21</a:t>
            </a:fld>
            <a:endParaRPr lang="tr-TR" alt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392460" y="1048624"/>
            <a:ext cx="668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ÜLKELER İTİBARIYLA İHRACAT POTANSİYELİ ARZ EDEN İLK 5 ÜRÜN (I)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919254" y="22768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446425" y="1462580"/>
            <a:ext cx="836245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Afganistan;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Buğday unu, halılar ve diğer yer kaplamaları, köşeli çubuklar, ayçiçeği tohumu yağları, makarna</a:t>
            </a: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Arnavutluk;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Köşeli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çubuklar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pamuktan giyim eşyası, ayçiçeği tohumu yağları</a:t>
            </a:r>
          </a:p>
          <a:p>
            <a:pPr algn="just"/>
            <a:endParaRPr lang="tr-TR" sz="16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Azerbaycan;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Demir çelikten borular, köşeli çubuklar, hijyenik havlular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(tamponlar, bebek bezleri),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mücevherci eşyası, </a:t>
            </a:r>
            <a:r>
              <a:rPr lang="tr-T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monofil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çubuk profiller</a:t>
            </a:r>
          </a:p>
          <a:p>
            <a:pPr algn="just"/>
            <a:endParaRPr lang="tr-TR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Bosna Hersek;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Monofil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çubuk profiller, dizel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yarı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dizel motorlu taşıtlar, halılar, örme mensucat, binek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otomobilleri</a:t>
            </a:r>
          </a:p>
          <a:p>
            <a:pPr algn="just"/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Etiyopya; Köşeli çubuklar,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dizel/ yarı dizel motorlu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taşıtlar, rafine edilmiş bakırdan diğer teller, demir/çelikten diğer inşaat aksamı, bakırdan halatlar</a:t>
            </a:r>
            <a:endParaRPr lang="tr-TR" sz="1600" b="1" u="sng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Filistin;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Waffle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ve gofretler, buğday unu, ayçiçeği tohumu yağları, tatlı bisküviler, diğer ekmekçi ürünleri</a:t>
            </a:r>
          </a:p>
          <a:p>
            <a:pPr algn="just"/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Gürcistan;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Köşeli çubuklar, hijyenik havlular (tamponlar, bebek bezleri), </a:t>
            </a:r>
            <a:r>
              <a:rPr lang="tr-T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ayçiçek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tohumu yağları, diğer elektrik iletkenleri, </a:t>
            </a:r>
            <a:r>
              <a:rPr lang="tr-T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monofil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çubuk profiller </a:t>
            </a:r>
            <a:endParaRPr lang="tr-TR" sz="16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46425" y="6139241"/>
            <a:ext cx="225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smtClean="0"/>
              <a:t>Kaynak: ITC </a:t>
            </a:r>
            <a:r>
              <a:rPr lang="tr-TR" sz="1200" i="1" dirty="0" err="1" smtClean="0"/>
              <a:t>Export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Potential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Map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6319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42"/>
            <a:ext cx="892850" cy="7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22</a:t>
            </a:fld>
            <a:endParaRPr lang="tr-TR" altLang="tr-TR" dirty="0"/>
          </a:p>
        </p:txBody>
      </p:sp>
      <p:sp>
        <p:nvSpPr>
          <p:cNvPr id="8" name="Dikdörtgen 7"/>
          <p:cNvSpPr/>
          <p:nvPr/>
        </p:nvSpPr>
        <p:spPr>
          <a:xfrm>
            <a:off x="386010" y="1535301"/>
            <a:ext cx="83624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Irak</a:t>
            </a:r>
            <a:r>
              <a:rPr lang="tr-TR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Buğday unu, köşeli çubuklar, ayçiçeği tohumu yağları, horoz ve tavukların parçalanmamış etleri, hijyenik havlular (tamponlar, bebek bezleri)</a:t>
            </a:r>
          </a:p>
          <a:p>
            <a:pPr algn="just"/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Karadağ;</a:t>
            </a:r>
            <a:r>
              <a:rPr 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Motorlu taşıtlar, dizel/ yarı dizel motorlu taşıtlar, hijyenik havlular (tamponlar, bebek bezleri), </a:t>
            </a: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monofil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çubuk profiller</a:t>
            </a:r>
          </a:p>
          <a:p>
            <a:pPr algn="just"/>
            <a:endParaRPr lang="tr-TR" sz="16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Kazakistan;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Hijyenik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havlular (tamponlar, bebek bezleri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), halılar ve diğer yer kaplamaları, diğer elektrik iletkenleri, diğer sert kabuklu meyve ve karışımlarının konserveleri, demir/çelikten diğer inşaat aksamı</a:t>
            </a:r>
          </a:p>
          <a:p>
            <a:pPr algn="just"/>
            <a:endParaRPr lang="tr-TR" sz="16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Moğolistan;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Köşeli çubuklar, demir/çelikten radyatör, aksam ve parçaları,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dizel yarı dizel motorlu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taşıtlar, tatlı bisküviler, kakao içermeyen diğer şeker mamulleri</a:t>
            </a:r>
          </a:p>
          <a:p>
            <a:pPr algn="just"/>
            <a:endParaRPr lang="tr-TR" sz="16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Nijer;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Köşeli çubuklar, diğer elektrik iletkenleri, buğday unu, canlı mayalar, halılar ve diğer yer kaplamaları </a:t>
            </a:r>
          </a:p>
          <a:p>
            <a:pPr algn="just"/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Nijerya;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Hijyenik havlular (tamponlar, bebek bezleri),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köşeli çubuklar,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diğer elektrik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iletkenleri, domates, demir/çelikten diğer inşaat aksamı </a:t>
            </a:r>
            <a:endParaRPr lang="tr-TR" sz="16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308811" y="1075538"/>
            <a:ext cx="674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ÜLKELER İTİBARIYLA İHRACAT POTANSİYELİ ARZ EDEN İLK 5 ÜRÜN (II)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46425" y="6139241"/>
            <a:ext cx="225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smtClean="0"/>
              <a:t>Kaynak: ITC </a:t>
            </a:r>
            <a:r>
              <a:rPr lang="tr-TR" sz="1200" i="1" dirty="0" err="1" smtClean="0"/>
              <a:t>Export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Potential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Map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1764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42"/>
            <a:ext cx="892850" cy="7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23</a:t>
            </a:fld>
            <a:endParaRPr lang="tr-TR" alt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1520" y="147722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Senegal;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Köşeli çubuklar, </a:t>
            </a: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filmaşin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hijyenik havlular (tamponlar, bebek bezleri), dizel yarı dizel motorlu taşıtlar, demir/çelikten diğer inşaat aksamı</a:t>
            </a:r>
            <a:endParaRPr lang="tr-TR" sz="16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16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Sırbistan;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Pamuktan mensucat, örme mensucat, dizel/ yarı dizel motorlu taşıtlar, </a:t>
            </a: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monofil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çubuk profiller</a:t>
            </a:r>
          </a:p>
          <a:p>
            <a:pPr algn="just"/>
            <a:endParaRPr lang="tr-TR" sz="16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Somali</a:t>
            </a:r>
            <a:r>
              <a:rPr lang="tr-TR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Buğday unu, makarna, motorlu taşıt, diğer gıda müstahzarları, dizel/ yarı dizel motorlu taşıtlar</a:t>
            </a:r>
          </a:p>
          <a:p>
            <a:pPr algn="just"/>
            <a:endParaRPr lang="tr-TR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Sudan;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Buğday unu,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mercimekler, canlı mayalar,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dizel/ yarı dizel motorlu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taşıtlar, hububat</a:t>
            </a:r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Tanzanya;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Köşeli çubuklar,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dizel/ yarı dizel motorlu taşıtlar, hijyenik kağıt havlular (tamponlar, bebek </a:t>
            </a:r>
            <a:r>
              <a:rPr 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bezleri), tanker römork ve yarı römorklar, diğer elektrik iletkenleri</a:t>
            </a:r>
          </a:p>
          <a:p>
            <a:pPr algn="just"/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Ukrayna;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Mandarinler, elektrikli makineler ve kablolar, elektronik (televizyon), hijyenik kağıt havlular (tamponlar, bebek bezleri), beyaz eşya</a:t>
            </a:r>
          </a:p>
          <a:p>
            <a:pPr algn="just"/>
            <a:endParaRPr lang="tr-TR" sz="16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Ürdün;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Ayçiçeği tohumu yağları, hijyenik havlular (tamponlar, bebek bezleri), dizel yarı dizel motorlu taşıtlar, tatlı bisküviler, motorlu taşıtlar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367519" y="1043444"/>
            <a:ext cx="680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ÜLKELER İTİBARIYLA İHRACAT POTANSİYELİ ARZ </a:t>
            </a:r>
            <a:r>
              <a:rPr lang="tr-TR" b="1" smtClean="0"/>
              <a:t>EDEN İLK 5 ÜRÜN </a:t>
            </a:r>
            <a:r>
              <a:rPr lang="tr-TR" b="1" dirty="0" smtClean="0"/>
              <a:t>(III)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51520" y="6195079"/>
            <a:ext cx="225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smtClean="0"/>
              <a:t>Kaynak: ITC </a:t>
            </a:r>
            <a:r>
              <a:rPr lang="tr-TR" sz="1200" i="1" dirty="0" err="1" smtClean="0"/>
              <a:t>Export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Potential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Map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4384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1"/>
            <a:ext cx="9143999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prstClr val="white"/>
                </a:solidFill>
                <a:latin typeface="Calibri"/>
              </a:rPr>
              <a:t>TİCARET BAKANLIĞI</a:t>
            </a:r>
            <a:endParaRPr lang="tr-TR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4774" y="2096943"/>
            <a:ext cx="311221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Ticaret Heyetleri 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634774" y="2984490"/>
            <a:ext cx="8229708" cy="361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dirty="0"/>
              <a:t>Potansiyel pazar </a:t>
            </a:r>
            <a:r>
              <a:rPr lang="tr-TR" dirty="0" smtClean="0"/>
              <a:t>olarak gördüğümüz </a:t>
            </a:r>
            <a:r>
              <a:rPr lang="tr-TR" dirty="0"/>
              <a:t>ülkelere yönelik </a:t>
            </a:r>
            <a:r>
              <a:rPr lang="tr-TR" dirty="0" smtClean="0"/>
              <a:t>ihracatımızı artırmak ve ihraç </a:t>
            </a:r>
            <a:r>
              <a:rPr lang="tr-TR" dirty="0"/>
              <a:t>ürünlerimizin </a:t>
            </a:r>
            <a:r>
              <a:rPr lang="tr-TR" dirty="0" smtClean="0"/>
              <a:t>tanıtımını yapmak amacıyla düzenliyoruz. Heyetlerde, </a:t>
            </a:r>
          </a:p>
          <a:p>
            <a:endParaRPr lang="tr-TR" dirty="0"/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tr-TR" altLang="tr-TR" dirty="0">
                <a:solidFill>
                  <a:prstClr val="black"/>
                </a:solidFill>
              </a:rPr>
              <a:t>Bilgilendirme Semineri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tr-TR" altLang="tr-TR" dirty="0">
                <a:solidFill>
                  <a:prstClr val="black"/>
                </a:solidFill>
              </a:rPr>
              <a:t>İş Forumu</a:t>
            </a:r>
          </a:p>
          <a:p>
            <a:pPr indent="35560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tr-TR" altLang="tr-TR" dirty="0">
                <a:solidFill>
                  <a:prstClr val="black"/>
                </a:solidFill>
              </a:rPr>
              <a:t>Firmalar Arası İkili İş </a:t>
            </a:r>
            <a:r>
              <a:rPr lang="tr-TR" altLang="tr-TR" dirty="0" smtClean="0">
                <a:solidFill>
                  <a:prstClr val="black"/>
                </a:solidFill>
              </a:rPr>
              <a:t>Görüşmeleri</a:t>
            </a:r>
            <a:endParaRPr lang="tr-TR" altLang="tr-TR" dirty="0">
              <a:solidFill>
                <a:prstClr val="black"/>
              </a:solidFill>
            </a:endParaRPr>
          </a:p>
          <a:p>
            <a:pPr indent="35560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tr-TR" altLang="tr-TR" dirty="0">
                <a:solidFill>
                  <a:prstClr val="black"/>
                </a:solidFill>
              </a:rPr>
              <a:t>Resmi </a:t>
            </a:r>
            <a:r>
              <a:rPr lang="tr-TR" altLang="tr-TR" dirty="0" smtClean="0">
                <a:solidFill>
                  <a:prstClr val="black"/>
                </a:solidFill>
              </a:rPr>
              <a:t>Görüşmeler</a:t>
            </a:r>
          </a:p>
          <a:p>
            <a:pPr indent="35560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buChar char="§"/>
              <a:defRPr/>
            </a:pPr>
            <a:endParaRPr lang="tr-TR" altLang="tr-TR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SzPct val="80000"/>
              <a:defRPr/>
            </a:pPr>
            <a:r>
              <a:rPr lang="tr-TR" altLang="tr-TR" dirty="0">
                <a:solidFill>
                  <a:prstClr val="black"/>
                </a:solidFill>
              </a:rPr>
              <a:t>g</a:t>
            </a:r>
            <a:r>
              <a:rPr lang="tr-TR" altLang="tr-TR" dirty="0" smtClean="0">
                <a:solidFill>
                  <a:prstClr val="black"/>
                </a:solidFill>
              </a:rPr>
              <a:t>erçekleşiyor.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SzPct val="80000"/>
              <a:defRPr/>
            </a:pPr>
            <a:endParaRPr lang="tr-TR" altLang="tr-TR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SzPct val="80000"/>
              <a:defRPr/>
            </a:pPr>
            <a:r>
              <a:rPr lang="tr-TR" altLang="tr-TR" dirty="0" smtClean="0">
                <a:solidFill>
                  <a:prstClr val="black"/>
                </a:solidFill>
              </a:rPr>
              <a:t>Detaylı bilgi için: </a:t>
            </a:r>
            <a:r>
              <a:rPr lang="tr-TR" altLang="tr-TR" u="sng" dirty="0" smtClean="0">
                <a:solidFill>
                  <a:prstClr val="black"/>
                </a:solidFill>
              </a:rPr>
              <a:t>ihrticari@ticaret.gov.tr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SzPct val="80000"/>
              <a:defRPr/>
            </a:pPr>
            <a:endParaRPr lang="tr-TR" altLang="tr-TR" dirty="0">
              <a:solidFill>
                <a:prstClr val="black"/>
              </a:solidFill>
            </a:endParaRP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34" y="917767"/>
            <a:ext cx="1807647" cy="1665274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31" y="4592676"/>
            <a:ext cx="1796134" cy="167284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79512" y="1450612"/>
            <a:ext cx="82697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Yurtdışı Tanıtım Faaliyetlerimiz kapsamında</a:t>
            </a:r>
          </a:p>
          <a:p>
            <a:pPr algn="ctr"/>
            <a:r>
              <a:rPr lang="tr-TR" dirty="0" smtClean="0"/>
              <a:t> ticaret heyetleri, fuarlar önemli rol oynamaktadır</a:t>
            </a:r>
            <a:r>
              <a:rPr lang="tr-TR" i="1" dirty="0" smtClean="0"/>
              <a:t>. </a:t>
            </a:r>
            <a:endParaRPr lang="tr-TR" i="1" dirty="0"/>
          </a:p>
        </p:txBody>
      </p:sp>
      <p:sp>
        <p:nvSpPr>
          <p:cNvPr id="10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24</a:t>
            </a:fld>
            <a:endParaRPr lang="tr-TR" altLang="tr-TR" dirty="0"/>
          </a:p>
        </p:txBody>
      </p:sp>
      <p:sp>
        <p:nvSpPr>
          <p:cNvPr id="11" name="Başlık 11"/>
          <p:cNvSpPr txBox="1">
            <a:spLocks/>
          </p:cNvSpPr>
          <p:nvPr/>
        </p:nvSpPr>
        <p:spPr bwMode="auto">
          <a:xfrm>
            <a:off x="-540568" y="937037"/>
            <a:ext cx="6875859" cy="3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sz="28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Yurtdışı Tanıtım Faaliyetlerimiz</a:t>
            </a: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prstClr val="white"/>
                </a:solidFill>
              </a:rPr>
              <a:t>TİCARET BAKANLIĞI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201069" y="1828465"/>
            <a:ext cx="237270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Alım Heyetleri 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24377" y="2898467"/>
            <a:ext cx="8175926" cy="29731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İ</a:t>
            </a:r>
            <a:r>
              <a:rPr lang="tr-TR" dirty="0" smtClean="0"/>
              <a:t>hraç </a:t>
            </a:r>
            <a:r>
              <a:rPr lang="tr-TR" dirty="0"/>
              <a:t>ürünlerimize yeni pazarlar </a:t>
            </a:r>
            <a:r>
              <a:rPr lang="tr-TR" dirty="0" smtClean="0"/>
              <a:t>bulunmak veya mevcut </a:t>
            </a:r>
            <a:r>
              <a:rPr lang="tr-TR" dirty="0"/>
              <a:t>pazar </a:t>
            </a:r>
            <a:r>
              <a:rPr lang="tr-TR" dirty="0" smtClean="0"/>
              <a:t>paylarımızı korumak </a:t>
            </a:r>
            <a:r>
              <a:rPr lang="tr-TR" dirty="0"/>
              <a:t>amacıyla yurtdışından firma </a:t>
            </a:r>
            <a:r>
              <a:rPr lang="tr-TR" dirty="0" smtClean="0"/>
              <a:t>yetkililerini, </a:t>
            </a:r>
            <a:r>
              <a:rPr lang="tr-TR" dirty="0"/>
              <a:t>kurum ve kuruluş temsilcileri </a:t>
            </a:r>
            <a:r>
              <a:rPr lang="tr-TR" dirty="0" smtClean="0"/>
              <a:t>ile </a:t>
            </a:r>
            <a:r>
              <a:rPr lang="tr-TR" dirty="0"/>
              <a:t>basın </a:t>
            </a:r>
            <a:r>
              <a:rPr lang="tr-TR" dirty="0" smtClean="0"/>
              <a:t>editörlerini </a:t>
            </a:r>
            <a:r>
              <a:rPr lang="tr-TR" dirty="0"/>
              <a:t>ülkemize </a:t>
            </a:r>
            <a:r>
              <a:rPr lang="tr-TR" dirty="0" smtClean="0"/>
              <a:t>getiriyoruz. Heyetlerde,</a:t>
            </a:r>
          </a:p>
          <a:p>
            <a:pPr algn="just"/>
            <a:endParaRPr lang="tr-TR" dirty="0"/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tr-TR" altLang="tr-TR" dirty="0"/>
              <a:t>Firmalar Arası İkili İş </a:t>
            </a:r>
            <a:r>
              <a:rPr lang="tr-TR" altLang="tr-TR" dirty="0" smtClean="0"/>
              <a:t>Görüşmeler,</a:t>
            </a:r>
            <a:endParaRPr lang="tr-TR" altLang="tr-TR" dirty="0"/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tr-TR" altLang="tr-TR" dirty="0"/>
              <a:t>Fuar </a:t>
            </a:r>
            <a:r>
              <a:rPr lang="tr-TR" altLang="tr-TR" dirty="0" smtClean="0"/>
              <a:t>Ziyareti,</a:t>
            </a:r>
            <a:endParaRPr lang="tr-TR" altLang="tr-TR" dirty="0"/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tr-TR" altLang="tr-TR" dirty="0"/>
              <a:t>Üretim Tesislerine Yönelik </a:t>
            </a:r>
            <a:r>
              <a:rPr lang="tr-TR" altLang="tr-TR" dirty="0" smtClean="0"/>
              <a:t>Ziyaretler,</a:t>
            </a:r>
            <a:endParaRPr lang="tr-TR" altLang="tr-TR" dirty="0"/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tr-TR" altLang="tr-TR" dirty="0"/>
              <a:t>Özel Firma </a:t>
            </a:r>
            <a:r>
              <a:rPr lang="tr-TR" altLang="tr-TR" dirty="0" smtClean="0"/>
              <a:t>Ziyaretleri,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tr-TR" dirty="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80000"/>
              <a:defRPr/>
            </a:pPr>
            <a:r>
              <a:rPr lang="tr-TR" dirty="0"/>
              <a:t>g</a:t>
            </a:r>
            <a:r>
              <a:rPr lang="tr-TR" dirty="0" smtClean="0"/>
              <a:t>erçekleşiyor.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025291" cy="191294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28" y="1035085"/>
            <a:ext cx="2809875" cy="162877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25</a:t>
            </a:fld>
            <a:endParaRPr lang="tr-TR" altLang="tr-TR" dirty="0"/>
          </a:p>
        </p:txBody>
      </p:sp>
      <p:sp>
        <p:nvSpPr>
          <p:cNvPr id="12" name="Başlık 11"/>
          <p:cNvSpPr txBox="1">
            <a:spLocks/>
          </p:cNvSpPr>
          <p:nvPr/>
        </p:nvSpPr>
        <p:spPr bwMode="auto">
          <a:xfrm>
            <a:off x="-1404664" y="922401"/>
            <a:ext cx="6875859" cy="3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sz="28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Yurtdışı Tanıtım Faaliyetlerimiz</a:t>
            </a: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prstClr val="white"/>
                </a:solidFill>
              </a:rPr>
              <a:t>TİCARET BAKANLIĞI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87113" y="3271110"/>
            <a:ext cx="81759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tr-TR" altLang="tr-TR" dirty="0" smtClean="0">
                <a:solidFill>
                  <a:prstClr val="black"/>
                </a:solidFill>
                <a:cs typeface="Calibri" panose="020F0502020204030204" pitchFamily="34" charset="0"/>
              </a:rPr>
              <a:t>Başta Milli Katılım ve Türk İhraç Ürünleri fuarları olmak üzere firmalarımızın uluslararası fuarlara katılımını destekliyor, fuarlarla ihraç ürünlerimizin tanıtımını yaparak pazar çeşitliliği sağlamayı hedefliyoruz.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199293" y="1840990"/>
            <a:ext cx="237270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Fuarlar</a:t>
            </a:r>
            <a:endParaRPr lang="tr-TR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9" y="932017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illi katılım fuar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91" y="4716256"/>
            <a:ext cx="2704098" cy="15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26</a:t>
            </a:fld>
            <a:endParaRPr lang="tr-TR" altLang="tr-TR" dirty="0"/>
          </a:p>
        </p:txBody>
      </p:sp>
      <p:sp>
        <p:nvSpPr>
          <p:cNvPr id="9" name="Başlık 11"/>
          <p:cNvSpPr txBox="1">
            <a:spLocks/>
          </p:cNvSpPr>
          <p:nvPr/>
        </p:nvSpPr>
        <p:spPr bwMode="auto">
          <a:xfrm>
            <a:off x="-1155068" y="922401"/>
            <a:ext cx="6875859" cy="3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sz="28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Yurtdışı Tanıtım Faaliyetlerimiz</a:t>
            </a: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www.ticaret.gov.tr</a:t>
            </a: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Metin kutusu 4"/>
          <p:cNvSpPr txBox="1">
            <a:spLocks noChangeArrowheads="1"/>
          </p:cNvSpPr>
          <p:nvPr/>
        </p:nvSpPr>
        <p:spPr bwMode="auto">
          <a:xfrm>
            <a:off x="251520" y="3048852"/>
            <a:ext cx="107821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tr-TR" altLang="tr-TR" sz="2000" b="1" kern="0" dirty="0" smtClean="0"/>
              <a:t>Tanıtım faaliyetlerinin güncel olarak takip edilebileceği online </a:t>
            </a:r>
            <a:r>
              <a:rPr lang="tr-TR" altLang="tr-TR" sz="2000" b="1" kern="0" dirty="0" err="1" smtClean="0"/>
              <a:t>Focus</a:t>
            </a:r>
            <a:r>
              <a:rPr lang="tr-TR" altLang="tr-TR" sz="2000" b="1" kern="0" dirty="0" smtClean="0"/>
              <a:t> Business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sz="2000" b="1" kern="0" dirty="0" smtClean="0"/>
              <a:t>Bülteninin linki:        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sz="2000" b="1" kern="0" dirty="0" smtClean="0">
                <a:solidFill>
                  <a:srgbClr val="BDE0FB">
                    <a:lumMod val="25000"/>
                  </a:srgbClr>
                </a:solidFill>
              </a:rPr>
              <a:t>                                 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sz="2000" b="1" kern="0" dirty="0">
                <a:solidFill>
                  <a:srgbClr val="00B0F0"/>
                </a:solidFill>
                <a:hlinkClick r:id="rId4"/>
              </a:rPr>
              <a:t>https://www.trade.gov.tr/focus-business-turkey</a:t>
            </a:r>
            <a:endParaRPr lang="tr-TR" altLang="tr-TR" sz="2000" b="1" kern="0" dirty="0">
              <a:solidFill>
                <a:srgbClr val="00B0F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27</a:t>
            </a:fld>
            <a:endParaRPr lang="tr-TR" altLang="tr-TR" dirty="0"/>
          </a:p>
        </p:txBody>
      </p:sp>
      <p:pic>
        <p:nvPicPr>
          <p:cNvPr id="13" name="A0FB66C5-6C49-479B-9C97-662F9C33F2B2" descr="image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8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85" y="5530080"/>
            <a:ext cx="1436333" cy="832586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30" y="4351101"/>
            <a:ext cx="1652538" cy="826269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78" y="3228990"/>
            <a:ext cx="1193324" cy="7941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41" y="1790154"/>
            <a:ext cx="1887662" cy="76904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44" y="5682925"/>
            <a:ext cx="1541377" cy="80290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76" y="4183624"/>
            <a:ext cx="1333933" cy="6184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74" y="3376424"/>
            <a:ext cx="1454315" cy="76716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6" y="1884469"/>
            <a:ext cx="1684092" cy="58041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prstClr val="white"/>
                </a:solidFill>
              </a:rPr>
              <a:t>TİCARET BAKANLIĞI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85646" y="863660"/>
            <a:ext cx="237270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Hizmet İhracatımız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443728" y="1352671"/>
            <a:ext cx="8541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/>
              <a:t>2018 yılında </a:t>
            </a:r>
            <a:r>
              <a:rPr lang="tr-TR" b="1" dirty="0" smtClean="0"/>
              <a:t>48,6 milyar dolar</a:t>
            </a:r>
            <a:r>
              <a:rPr lang="tr-TR" dirty="0" smtClean="0"/>
              <a:t>, 2019 </a:t>
            </a:r>
            <a:r>
              <a:rPr lang="tr-TR" dirty="0"/>
              <a:t>yılı </a:t>
            </a:r>
            <a:r>
              <a:rPr lang="tr-TR" dirty="0" smtClean="0"/>
              <a:t>Ocak-Ağustos </a:t>
            </a:r>
            <a:r>
              <a:rPr lang="tr-TR" dirty="0"/>
              <a:t>döneminde </a:t>
            </a:r>
            <a:r>
              <a:rPr lang="tr-TR" b="1" dirty="0" smtClean="0"/>
              <a:t>35,4 </a:t>
            </a:r>
            <a:r>
              <a:rPr lang="tr-TR" b="1" dirty="0"/>
              <a:t>milyar </a:t>
            </a:r>
            <a:r>
              <a:rPr lang="tr-TR" b="1" dirty="0" smtClean="0"/>
              <a:t>dolar</a:t>
            </a:r>
            <a:endParaRPr lang="tr-T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60531" y="2255363"/>
            <a:ext cx="237270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Yazılım ve Bilişim</a:t>
            </a:r>
          </a:p>
          <a:p>
            <a:pPr algn="ctr"/>
            <a:r>
              <a:rPr lang="tr-TR" sz="1400" dirty="0" smtClean="0"/>
              <a:t>839 Milyon $ (2018)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97573" y="2996848"/>
            <a:ext cx="175005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Eğitim</a:t>
            </a:r>
          </a:p>
          <a:p>
            <a:pPr algn="ctr"/>
            <a:r>
              <a:rPr lang="tr-TR" sz="1400" dirty="0" smtClean="0"/>
              <a:t>244 Milyon $ (2018)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201336" y="4650153"/>
            <a:ext cx="237270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Sağlık Turizmi </a:t>
            </a:r>
          </a:p>
          <a:p>
            <a:pPr algn="ctr"/>
            <a:r>
              <a:rPr lang="tr-TR" sz="1400" dirty="0" smtClean="0"/>
              <a:t>856 Milyon $ (2018)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2082929" y="5521532"/>
            <a:ext cx="237270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Kültür (Film-Dizi) Hizmetleri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1400" dirty="0" smtClean="0"/>
              <a:t>500 Milyon $ (2018)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831930" y="2508819"/>
            <a:ext cx="237270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Turizm Hizmetleri 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1400" dirty="0" smtClean="0"/>
              <a:t>25,2 Milyar $ (2018)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831930" y="3458802"/>
            <a:ext cx="223224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Dijital Oyun</a:t>
            </a:r>
          </a:p>
          <a:p>
            <a:pPr algn="ctr"/>
            <a:r>
              <a:rPr lang="tr-TR" sz="1400" dirty="0" smtClean="0"/>
              <a:t>1 Milyar 50 Milyon $ (2018)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361186" y="4540474"/>
            <a:ext cx="237270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 Taşımacılığı </a:t>
            </a:r>
          </a:p>
          <a:p>
            <a:pPr algn="ctr"/>
            <a:r>
              <a:rPr lang="tr-TR" sz="1400" dirty="0"/>
              <a:t>3</a:t>
            </a:r>
            <a:r>
              <a:rPr lang="tr-TR" sz="1400" dirty="0" smtClean="0"/>
              <a:t> Milyar 329 Milyon $ (2018)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5330196" y="5783142"/>
            <a:ext cx="237270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Yolcu ve Diğer Taşımacılık</a:t>
            </a:r>
          </a:p>
          <a:p>
            <a:pPr algn="ctr"/>
            <a:r>
              <a:rPr lang="tr-TR" sz="1400" dirty="0" smtClean="0"/>
              <a:t>14 Milyar 459 Milyon $ (2018)</a:t>
            </a:r>
          </a:p>
        </p:txBody>
      </p:sp>
      <p:sp>
        <p:nvSpPr>
          <p:cNvPr id="2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28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4398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" y="4875054"/>
            <a:ext cx="2402032" cy="323116"/>
          </a:xfrm>
          <a:prstGeom prst="rect">
            <a:avLst/>
          </a:prstGeom>
        </p:spPr>
      </p:pic>
      <p:sp>
        <p:nvSpPr>
          <p:cNvPr id="8" name="Metin kutusu 2"/>
          <p:cNvSpPr txBox="1">
            <a:spLocks noChangeArrowheads="1"/>
          </p:cNvSpPr>
          <p:nvPr/>
        </p:nvSpPr>
        <p:spPr bwMode="auto">
          <a:xfrm>
            <a:off x="5296581" y="1722189"/>
            <a:ext cx="381313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Arial" charset="0"/>
              <a:buChar char="•"/>
            </a:pPr>
            <a:r>
              <a:rPr lang="tr-TR" altLang="tr-TR" sz="1600" b="1" dirty="0" smtClean="0">
                <a:solidFill>
                  <a:srgbClr val="050B0A"/>
                </a:solidFill>
              </a:rPr>
              <a:t>  </a:t>
            </a:r>
            <a:r>
              <a:rPr lang="tr-TR" altLang="tr-TR" sz="1400" b="1" dirty="0" smtClean="0">
                <a:solidFill>
                  <a:srgbClr val="050B0A"/>
                </a:solidFill>
              </a:rPr>
              <a:t>Dünyanın </a:t>
            </a:r>
            <a:r>
              <a:rPr lang="tr-TR" altLang="tr-TR" sz="1400" b="1" dirty="0">
                <a:solidFill>
                  <a:srgbClr val="050B0A"/>
                </a:solidFill>
              </a:rPr>
              <a:t>en büyük 250 müteahhitlik şirketi listesinde </a:t>
            </a:r>
            <a:r>
              <a:rPr lang="tr-TR" altLang="tr-TR" sz="1400" b="1" dirty="0" smtClean="0">
                <a:solidFill>
                  <a:srgbClr val="C00000"/>
                </a:solidFill>
              </a:rPr>
              <a:t>2018 yılında </a:t>
            </a:r>
            <a:r>
              <a:rPr lang="tr-TR" altLang="tr-TR" sz="1400" b="1" dirty="0">
                <a:solidFill>
                  <a:srgbClr val="C00000"/>
                </a:solidFill>
              </a:rPr>
              <a:t>46</a:t>
            </a:r>
            <a:r>
              <a:rPr lang="tr-TR" altLang="tr-TR" sz="1400" b="1" dirty="0">
                <a:solidFill>
                  <a:srgbClr val="050B0A"/>
                </a:solidFill>
              </a:rPr>
              <a:t> Türk firması vardır. </a:t>
            </a:r>
          </a:p>
          <a:p>
            <a:pPr algn="just">
              <a:spcBef>
                <a:spcPts val="600"/>
              </a:spcBef>
              <a:buFont typeface="Arial" charset="0"/>
              <a:buChar char="•"/>
            </a:pPr>
            <a:r>
              <a:rPr lang="tr-TR" altLang="tr-TR" sz="1400" b="1" dirty="0" smtClean="0">
                <a:solidFill>
                  <a:srgbClr val="050B0A"/>
                </a:solidFill>
              </a:rPr>
              <a:t>  Türkiye</a:t>
            </a:r>
            <a:r>
              <a:rPr lang="tr-TR" altLang="tr-TR" sz="1400" b="1" dirty="0">
                <a:solidFill>
                  <a:srgbClr val="050B0A"/>
                </a:solidFill>
              </a:rPr>
              <a:t>, bu bakımdan </a:t>
            </a:r>
            <a:r>
              <a:rPr lang="tr-TR" altLang="tr-TR" sz="1400" b="1" dirty="0" smtClean="0">
                <a:solidFill>
                  <a:srgbClr val="C00000"/>
                </a:solidFill>
              </a:rPr>
              <a:t>Çin’den sonra 2. </a:t>
            </a:r>
            <a:r>
              <a:rPr lang="tr-TR" altLang="tr-TR" sz="1400" b="1" dirty="0" smtClean="0">
                <a:solidFill>
                  <a:srgbClr val="050B0A"/>
                </a:solidFill>
              </a:rPr>
              <a:t>sırada </a:t>
            </a:r>
            <a:r>
              <a:rPr lang="tr-TR" altLang="tr-TR" sz="1400" b="1" dirty="0">
                <a:solidFill>
                  <a:srgbClr val="050B0A"/>
                </a:solidFill>
              </a:rPr>
              <a:t>yer almaktadır.</a:t>
            </a:r>
          </a:p>
        </p:txBody>
      </p:sp>
      <p:sp>
        <p:nvSpPr>
          <p:cNvPr id="9" name="Metin kutusu 4"/>
          <p:cNvSpPr txBox="1">
            <a:spLocks noChangeArrowheads="1"/>
          </p:cNvSpPr>
          <p:nvPr/>
        </p:nvSpPr>
        <p:spPr bwMode="auto">
          <a:xfrm>
            <a:off x="5330861" y="2884509"/>
            <a:ext cx="381313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tr-TR" altLang="tr-TR" sz="1400" b="1" dirty="0">
                <a:solidFill>
                  <a:srgbClr val="050B0A"/>
                </a:solidFill>
              </a:rPr>
              <a:t>Sektörün ekonomiye katkıları: </a:t>
            </a:r>
            <a:r>
              <a:rPr lang="tr-TR" altLang="tr-TR" sz="1400" b="1" dirty="0">
                <a:solidFill>
                  <a:srgbClr val="C00000"/>
                </a:solidFill>
              </a:rPr>
              <a:t>Döviz girdisi, ihracata katkı, istihdama katkı, teknoloji transferi, makina parkına etki, dışa açılma sürecine </a:t>
            </a:r>
            <a:r>
              <a:rPr lang="tr-TR" altLang="tr-TR" sz="1400" b="1" dirty="0" smtClean="0">
                <a:solidFill>
                  <a:srgbClr val="C00000"/>
                </a:solidFill>
              </a:rPr>
              <a:t>etki.</a:t>
            </a:r>
            <a:endParaRPr lang="tr-TR" altLang="tr-TR" sz="1400" b="1" dirty="0">
              <a:solidFill>
                <a:srgbClr val="C00000"/>
              </a:solidFill>
            </a:endParaRPr>
          </a:p>
          <a:p>
            <a:pPr algn="just" eaLnBrk="1" hangingPunct="1"/>
            <a:endParaRPr lang="tr-TR" altLang="tr-TR" b="1" dirty="0">
              <a:solidFill>
                <a:srgbClr val="050B0A"/>
              </a:solidFill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 bwMode="auto">
          <a:xfrm>
            <a:off x="-324544" y="997337"/>
            <a:ext cx="783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sz="2800" kern="0" smtClean="0">
                <a:solidFill>
                  <a:srgbClr val="002060"/>
                </a:solidFill>
                <a:cs typeface="Arial" panose="020B0604020202020204" pitchFamily="34" charset="0"/>
              </a:rPr>
              <a:t>Yurt Dışında Müteahhitlik Hizmetleri</a:t>
            </a:r>
            <a:endParaRPr sz="2800" ker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16" name="A0FB66C5-6C49-479B-9C97-662F9C33F2B2" descr="image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5589822" y="4062015"/>
            <a:ext cx="3554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prstClr val="black"/>
                </a:solidFill>
              </a:rPr>
              <a:t>Müteahhitlik Hizmetlerinin Ülke Gruplarına Göre Dağılımı</a:t>
            </a:r>
          </a:p>
          <a:p>
            <a:r>
              <a:rPr lang="tr-TR" sz="1100" b="1" dirty="0" smtClean="0">
                <a:solidFill>
                  <a:prstClr val="black"/>
                </a:solidFill>
              </a:rPr>
              <a:t>                                     (Ekim 2019)</a:t>
            </a:r>
            <a:endParaRPr lang="tr-TR" sz="1100" b="1" dirty="0">
              <a:solidFill>
                <a:prstClr val="black"/>
              </a:solidFill>
            </a:endParaRPr>
          </a:p>
        </p:txBody>
      </p:sp>
      <p:sp>
        <p:nvSpPr>
          <p:cNvPr id="18" name="Dikdörtgen 1"/>
          <p:cNvSpPr>
            <a:spLocks noChangeArrowheads="1"/>
          </p:cNvSpPr>
          <p:nvPr/>
        </p:nvSpPr>
        <p:spPr bwMode="auto">
          <a:xfrm flipH="1">
            <a:off x="-4763" y="5154256"/>
            <a:ext cx="38007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r-TR" altLang="tr-TR" sz="1400" i="1" kern="0" dirty="0">
                <a:solidFill>
                  <a:srgbClr val="494949"/>
                </a:solidFill>
                <a:cs typeface="Arial" panose="020B0604020202020204" pitchFamily="34" charset="0"/>
              </a:rPr>
              <a:t>  </a:t>
            </a:r>
            <a:r>
              <a:rPr lang="tr-TR" altLang="tr-TR" sz="1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Not: Veriler 2019 yılı Ekim sonu itibariyle derlenmiştir.</a:t>
            </a:r>
            <a:endParaRPr lang="tr-TR" altLang="tr-T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1" y="1413208"/>
            <a:ext cx="4966795" cy="346184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9822" y="4517162"/>
            <a:ext cx="3240175" cy="17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497" y="934251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20513"/>
            <a:ext cx="904354" cy="7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3</a:t>
            </a:fld>
            <a:endParaRPr lang="tr-TR" altLang="tr-TR" dirty="0"/>
          </a:p>
        </p:txBody>
      </p:sp>
      <p:sp>
        <p:nvSpPr>
          <p:cNvPr id="12" name="Metin kutusu 1"/>
          <p:cNvSpPr txBox="1">
            <a:spLocks noChangeArrowheads="1"/>
          </p:cNvSpPr>
          <p:nvPr/>
        </p:nvSpPr>
        <p:spPr bwMode="auto">
          <a:xfrm>
            <a:off x="5076056" y="4759545"/>
            <a:ext cx="2575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457200">
              <a:spcBef>
                <a:spcPct val="0"/>
              </a:spcBef>
              <a:buNone/>
            </a:pPr>
            <a:r>
              <a:rPr lang="tr-TR" altLang="tr-TR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Kaynak: IMF</a:t>
            </a:r>
            <a:endParaRPr lang="tr-TR" altLang="tr-TR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5387180" y="1866871"/>
            <a:ext cx="30544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/>
              <a:t>Dünya </a:t>
            </a:r>
            <a:r>
              <a:rPr lang="tr-TR" sz="1600" b="1" dirty="0" smtClean="0"/>
              <a:t>GSYH’sinden </a:t>
            </a:r>
            <a:r>
              <a:rPr lang="tr-TR" sz="1600" b="1" dirty="0"/>
              <a:t>Alınan Paylar </a:t>
            </a:r>
          </a:p>
          <a:p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86764" y="5553609"/>
            <a:ext cx="7973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2"/>
                </a:solidFill>
              </a:rPr>
              <a:t>2000’li yıllardan itibaren gelişmiş ekonomilerin haricindeki ülkeler küresel ekonomiye daha fazla entegre olmakta ve dünya ekonomisinden daha fazla pay almaktadır. 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20" name="Metin kutusu 1"/>
          <p:cNvSpPr txBox="1">
            <a:spLocks noChangeArrowheads="1"/>
          </p:cNvSpPr>
          <p:nvPr/>
        </p:nvSpPr>
        <p:spPr bwMode="auto">
          <a:xfrm>
            <a:off x="432839" y="4759588"/>
            <a:ext cx="42831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457200">
              <a:spcBef>
                <a:spcPct val="0"/>
              </a:spcBef>
              <a:buNone/>
            </a:pPr>
            <a:r>
              <a:rPr lang="tr-TR" altLang="tr-TR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Kaynak: Dünya Bankası, Dünya Kalkınma Göstergeleri</a:t>
            </a:r>
            <a:endParaRPr lang="tr-TR" altLang="tr-TR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809220" y="1133458"/>
            <a:ext cx="739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kern="0" dirty="0" smtClean="0">
                <a:solidFill>
                  <a:srgbClr val="BDE0FB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Küresel Büyüme ve Ticaretteki Dönüşümler</a:t>
            </a:r>
            <a:endParaRPr lang="en-US" sz="2400" b="1" kern="0" dirty="0">
              <a:solidFill>
                <a:srgbClr val="BDE0FB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4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236065"/>
              </p:ext>
            </p:extLst>
          </p:nvPr>
        </p:nvGraphicFramePr>
        <p:xfrm>
          <a:off x="167497" y="1642809"/>
          <a:ext cx="4332495" cy="303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Metin kutusu 22"/>
          <p:cNvSpPr txBox="1"/>
          <p:nvPr/>
        </p:nvSpPr>
        <p:spPr>
          <a:xfrm>
            <a:off x="6613701" y="305238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2000</a:t>
            </a:r>
            <a:endParaRPr lang="tr-TR" sz="1600" dirty="0"/>
          </a:p>
        </p:txBody>
      </p:sp>
      <p:graphicFrame>
        <p:nvGraphicFramePr>
          <p:cNvPr id="25" name="Grafik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125478"/>
              </p:ext>
            </p:extLst>
          </p:nvPr>
        </p:nvGraphicFramePr>
        <p:xfrm>
          <a:off x="4323624" y="2077357"/>
          <a:ext cx="51816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63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Metin kutusu 6"/>
          <p:cNvSpPr txBox="1"/>
          <p:nvPr/>
        </p:nvSpPr>
        <p:spPr>
          <a:xfrm>
            <a:off x="1583667" y="910222"/>
            <a:ext cx="6264696" cy="53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  <a:defRPr/>
            </a:pPr>
            <a:r>
              <a:rPr lang="tr-TR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Ticaret </a:t>
            </a:r>
            <a:r>
              <a:rPr lang="tr-TR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Bakanlığı Yurt Dışı </a:t>
            </a:r>
            <a:r>
              <a:rPr lang="tr-TR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Teşkilatı</a:t>
            </a:r>
            <a:endParaRPr lang="tr-TR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11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2" y="1449859"/>
            <a:ext cx="8262663" cy="4163188"/>
          </a:xfrm>
          <a:prstGeom prst="rect">
            <a:avLst/>
          </a:prstGeom>
        </p:spPr>
      </p:pic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319027" y="5639903"/>
            <a:ext cx="83574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Halihazırda</a:t>
            </a:r>
            <a:r>
              <a:rPr lang="tr-TR" altLang="tr-TR" sz="2000" dirty="0" smtClean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  </a:t>
            </a:r>
            <a:r>
              <a:rPr lang="tr-TR" altLang="tr-TR" sz="2000" b="1" dirty="0">
                <a:solidFill>
                  <a:srgbClr val="C00000"/>
                </a:solidFill>
                <a:cs typeface="Arial" charset="0"/>
              </a:rPr>
              <a:t>110 </a:t>
            </a:r>
            <a:r>
              <a:rPr lang="tr-TR" altLang="tr-TR" sz="2000" b="1" dirty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ülke,</a:t>
            </a:r>
            <a:r>
              <a:rPr lang="tr-TR" altLang="tr-TR" sz="2000" b="1" dirty="0" smtClean="0">
                <a:solidFill>
                  <a:srgbClr val="C00000"/>
                </a:solidFill>
                <a:cs typeface="Arial" charset="0"/>
              </a:rPr>
              <a:t> 157 </a:t>
            </a:r>
            <a:r>
              <a:rPr lang="tr-TR" altLang="tr-TR" sz="2000" b="1" dirty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Merkez</a:t>
            </a:r>
            <a:r>
              <a:rPr lang="tr-TR" altLang="tr-TR" sz="2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tr-TR" altLang="tr-TR" sz="2000" b="1" dirty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ve </a:t>
            </a:r>
            <a:r>
              <a:rPr lang="tr-TR" altLang="tr-TR" sz="2000" b="1" dirty="0" smtClean="0">
                <a:solidFill>
                  <a:srgbClr val="C00000"/>
                </a:solidFill>
                <a:cs typeface="Arial" charset="0"/>
              </a:rPr>
              <a:t>3</a:t>
            </a:r>
            <a:r>
              <a:rPr lang="tr-TR" altLang="tr-TR" sz="2000" b="1" dirty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 </a:t>
            </a:r>
            <a:r>
              <a:rPr lang="tr-TR" altLang="tr-TR" sz="2000" b="1" dirty="0" smtClean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Daimi </a:t>
            </a:r>
            <a:r>
              <a:rPr lang="tr-TR" altLang="tr-TR" sz="2000" b="1" smtClean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Temsilcilikte </a:t>
            </a:r>
            <a:r>
              <a:rPr lang="tr-TR" altLang="tr-TR" sz="2000" b="1" smtClean="0">
                <a:solidFill>
                  <a:srgbClr val="C00000"/>
                </a:solidFill>
                <a:cs typeface="Arial" charset="0"/>
              </a:rPr>
              <a:t>155 </a:t>
            </a:r>
            <a:r>
              <a:rPr lang="tr-TR" altLang="tr-TR" sz="2000" b="1" dirty="0" smtClean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Ticaret </a:t>
            </a:r>
            <a:r>
              <a:rPr lang="tr-TR" altLang="tr-TR" sz="2000" b="1" dirty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Müşaviri/Ataşesi görev yapmaktadır</a:t>
            </a:r>
            <a:r>
              <a:rPr lang="tr-TR" altLang="tr-TR" sz="2000" b="1" dirty="0" smtClean="0">
                <a:solidFill>
                  <a:srgbClr val="BDE0FB">
                    <a:lumMod val="25000"/>
                  </a:srgbClr>
                </a:solidFill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dirty="0">
              <a:solidFill>
                <a:srgbClr val="BDE0FB">
                  <a:lumMod val="2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499" y="934251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2" y="6524627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6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74E7FE-FC70-458F-ACA7-BF7A5BB4D299}" type="slidenum">
              <a:rPr lang="tr-TR" altLang="tr-TR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tr-TR" altLang="tr-TR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20513"/>
            <a:ext cx="904354" cy="7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lt Başlık 9"/>
          <p:cNvSpPr>
            <a:spLocks noGrp="1"/>
          </p:cNvSpPr>
          <p:nvPr>
            <p:ph type="subTitle" idx="1"/>
          </p:nvPr>
        </p:nvSpPr>
        <p:spPr>
          <a:xfrm>
            <a:off x="345447" y="1125550"/>
            <a:ext cx="8251825" cy="4754563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tr-TR" sz="4400" b="1" spc="-120" dirty="0" smtClean="0">
              <a:solidFill>
                <a:srgbClr val="C00000"/>
              </a:solidFill>
              <a:latin typeface="Calibri Light" panose="020F0302020204030204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tr-TR" sz="4400" b="1" spc="-120" dirty="0">
              <a:solidFill>
                <a:srgbClr val="C00000"/>
              </a:solidFill>
              <a:latin typeface="Calibri Light" panose="020F0302020204030204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tr-TR" sz="4400" b="1" spc="-120" dirty="0" smtClean="0">
              <a:solidFill>
                <a:srgbClr val="C00000"/>
              </a:solidFill>
              <a:latin typeface="Calibri Light" panose="020F0302020204030204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tr-TR" sz="4400" b="1" spc="-120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TEŞEKKÜRLER...</a:t>
            </a:r>
            <a:endParaRPr lang="tr-T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2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497" y="934251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20513"/>
            <a:ext cx="904354" cy="7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4</a:t>
            </a:fld>
            <a:endParaRPr lang="tr-TR" alt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809220" y="1133458"/>
            <a:ext cx="739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kern="0" dirty="0" smtClean="0">
                <a:solidFill>
                  <a:srgbClr val="BDE0FB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Küresel Büyüme ve Ticaretteki Son Dönem Gelişmeler</a:t>
            </a:r>
            <a:endParaRPr lang="en-US" sz="2400" b="1" kern="0" dirty="0">
              <a:solidFill>
                <a:srgbClr val="BDE0FB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"/>
          <p:cNvSpPr txBox="1">
            <a:spLocks noChangeArrowheads="1"/>
          </p:cNvSpPr>
          <p:nvPr/>
        </p:nvSpPr>
        <p:spPr bwMode="auto">
          <a:xfrm>
            <a:off x="827585" y="5248424"/>
            <a:ext cx="2575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457200">
              <a:spcBef>
                <a:spcPct val="0"/>
              </a:spcBef>
              <a:buNone/>
            </a:pPr>
            <a:r>
              <a:rPr lang="tr-TR" altLang="tr-TR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Kaynak: EIU</a:t>
            </a:r>
            <a:endParaRPr lang="tr-TR" altLang="tr-TR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55576" y="5648534"/>
            <a:ext cx="745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2"/>
                </a:solidFill>
              </a:rPr>
              <a:t>Küresel büyüme, küresel ticaretteki yavaşlamaya paralel gerilemektedir.</a:t>
            </a:r>
            <a:endParaRPr lang="tr-TR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Grafik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297517"/>
              </p:ext>
            </p:extLst>
          </p:nvPr>
        </p:nvGraphicFramePr>
        <p:xfrm>
          <a:off x="827585" y="1772815"/>
          <a:ext cx="7272807" cy="338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22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prstClr val="white"/>
                </a:solidFill>
              </a:rPr>
              <a:t>TİCARET BAKANLIĞI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" y="6524627"/>
            <a:ext cx="9143999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331640" y="2080086"/>
            <a:ext cx="7344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İçerik</a:t>
            </a:r>
          </a:p>
          <a:p>
            <a:pPr algn="ctr"/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Küresel Ticaret ve Ekonomideki Gelişmeler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Türkiye Ekonomisindeki Gelişmeler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Türkiye Dış Ticaretindeki Gelişmeler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endParaRPr lang="tr-TR" dirty="0"/>
          </a:p>
        </p:txBody>
      </p:sp>
      <p:sp>
        <p:nvSpPr>
          <p:cNvPr id="5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9880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80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aşlık 4"/>
          <p:cNvSpPr txBox="1">
            <a:spLocks/>
          </p:cNvSpPr>
          <p:nvPr/>
        </p:nvSpPr>
        <p:spPr bwMode="auto">
          <a:xfrm>
            <a:off x="587716" y="1057394"/>
            <a:ext cx="7089718" cy="64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sv-SE" sz="3000" dirty="0" smtClean="0">
                <a:solidFill>
                  <a:sysClr val="window" lastClr="FFFFFF"/>
                </a:solidFill>
                <a:latin typeface="Calibri"/>
              </a:rPr>
              <a:t>   	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Dünya’nın</a:t>
            </a:r>
            <a:r>
              <a:rPr lang="tr-TR" sz="2000" dirty="0" smtClean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sv-SE" sz="20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lang="sv-SE" sz="20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Büyük 20 </a:t>
            </a:r>
            <a:r>
              <a:rPr lang="sv-SE" sz="20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Ekonomi</a:t>
            </a:r>
            <a:r>
              <a:rPr lang="tr-TR" sz="20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</a:t>
            </a:r>
            <a:r>
              <a:rPr lang="sv-SE" sz="20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tr-TR" sz="2000" kern="0" dirty="0" smtClean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sz="20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sv-SE" sz="16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tr-TR" sz="16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Cari ve </a:t>
            </a:r>
            <a:r>
              <a:rPr lang="tr-TR" sz="16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Satın </a:t>
            </a:r>
            <a:r>
              <a:rPr lang="tr-TR" sz="16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Alma Gücü </a:t>
            </a:r>
            <a:r>
              <a:rPr lang="tr-TR" sz="16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Paritesine (SGP) </a:t>
            </a:r>
            <a:r>
              <a:rPr lang="tr-TR" sz="16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Göre </a:t>
            </a:r>
            <a:r>
              <a:rPr lang="tr-TR" sz="16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GSYH) </a:t>
            </a:r>
            <a:endParaRPr lang="sv-SE" sz="20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6</a:t>
            </a:fld>
            <a:endParaRPr lang="tr-TR" alt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71428" y="5085184"/>
            <a:ext cx="8577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buFont typeface="Wingdings" panose="05000000000000000000" pitchFamily="2" charset="2"/>
              <a:buChar char="Ø"/>
            </a:pPr>
            <a:r>
              <a:rPr lang="tr-TR" sz="1600" b="1" kern="0" dirty="0">
                <a:solidFill>
                  <a:srgbClr val="BDE0FB">
                    <a:lumMod val="25000"/>
                  </a:srgbClr>
                </a:solidFill>
              </a:rPr>
              <a:t>2018 yılı </a:t>
            </a:r>
            <a:r>
              <a:rPr 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itibarıyla GSYH (SGP) sıralamasına göre Türkiye </a:t>
            </a:r>
            <a:r>
              <a:rPr lang="tr-TR" sz="1600" b="1" kern="0" dirty="0">
                <a:solidFill>
                  <a:srgbClr val="BDE0FB">
                    <a:lumMod val="25000"/>
                  </a:srgbClr>
                </a:solidFill>
              </a:rPr>
              <a:t>Dünya’nın </a:t>
            </a:r>
            <a:r>
              <a:rPr 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13., </a:t>
            </a:r>
            <a:r>
              <a:rPr lang="tr-TR" sz="1600" b="1" kern="0" dirty="0">
                <a:solidFill>
                  <a:srgbClr val="BDE0FB">
                    <a:lumMod val="25000"/>
                  </a:srgbClr>
                </a:solidFill>
              </a:rPr>
              <a:t>Avrupa’nın </a:t>
            </a:r>
            <a:r>
              <a:rPr 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5. büyük </a:t>
            </a:r>
          </a:p>
          <a:p>
            <a:pPr algn="just" defTabSz="457200"/>
            <a:r>
              <a:rPr 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ekonomisidir.</a:t>
            </a:r>
          </a:p>
          <a:p>
            <a:pPr algn="just" defTabSz="457200"/>
            <a:endParaRPr lang="tr-TR" sz="1600" b="1" kern="0" dirty="0">
              <a:solidFill>
                <a:srgbClr val="BDE0FB">
                  <a:lumMod val="25000"/>
                </a:srgbClr>
              </a:solidFill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Ø"/>
            </a:pPr>
            <a:r>
              <a:rPr 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Türkiye G20 ülkeleri içerisinde yer almakta olup 2015 yılında G20’ye başkanlık etmiştir.</a:t>
            </a:r>
            <a:endParaRPr lang="tr-TR" sz="1600" b="1" kern="0" dirty="0">
              <a:solidFill>
                <a:srgbClr val="BDE0FB">
                  <a:lumMod val="25000"/>
                </a:srgb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1520" y="4457512"/>
            <a:ext cx="155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smtClean="0"/>
              <a:t>Kaynak: </a:t>
            </a:r>
            <a:r>
              <a:rPr lang="tr-TR" sz="1400" i="1" dirty="0"/>
              <a:t>TÜİK, IMF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580735" y="4457512"/>
            <a:ext cx="1083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smtClean="0"/>
              <a:t>Kaynak: IMF</a:t>
            </a:r>
            <a:endParaRPr lang="tr-TR" sz="1400" i="1" dirty="0"/>
          </a:p>
        </p:txBody>
      </p:sp>
      <p:graphicFrame>
        <p:nvGraphicFramePr>
          <p:cNvPr id="18" name="Grafik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015131"/>
              </p:ext>
            </p:extLst>
          </p:nvPr>
        </p:nvGraphicFramePr>
        <p:xfrm>
          <a:off x="4510843" y="1900331"/>
          <a:ext cx="4319154" cy="244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afi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18758"/>
              </p:ext>
            </p:extLst>
          </p:nvPr>
        </p:nvGraphicFramePr>
        <p:xfrm>
          <a:off x="207087" y="1900331"/>
          <a:ext cx="4303756" cy="244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340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www.ticaret.gov.tr</a:t>
            </a: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1 Başlık"/>
          <p:cNvSpPr txBox="1">
            <a:spLocks/>
          </p:cNvSpPr>
          <p:nvPr/>
        </p:nvSpPr>
        <p:spPr bwMode="auto">
          <a:xfrm>
            <a:off x="-396552" y="1034639"/>
            <a:ext cx="1053619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tr-TR" sz="24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Başlıca Bölgeler ve Ülkeler İtibarıyla GSYH </a:t>
            </a:r>
            <a:r>
              <a:rPr lang="tr-TR" sz="24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Artışları </a:t>
            </a:r>
            <a:r>
              <a:rPr lang="tr-TR" sz="24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tr-TR" sz="24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2018)</a:t>
            </a:r>
            <a:endParaRPr lang="tr-TR" sz="24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683568" y="5519314"/>
            <a:ext cx="6979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600" b="1" dirty="0">
                <a:solidFill>
                  <a:srgbClr val="BDE0FB">
                    <a:lumMod val="25000"/>
                  </a:srgbClr>
                </a:solidFill>
                <a:latin typeface="Calibri"/>
              </a:rPr>
              <a:t>Türkiye ekonomisi </a:t>
            </a:r>
            <a:r>
              <a:rPr lang="tr-TR" sz="1600" b="1" dirty="0" smtClean="0">
                <a:solidFill>
                  <a:srgbClr val="BDE0FB">
                    <a:lumMod val="25000"/>
                  </a:srgbClr>
                </a:solidFill>
                <a:latin typeface="Calibri"/>
              </a:rPr>
              <a:t>2018 </a:t>
            </a:r>
            <a:r>
              <a:rPr lang="tr-TR" sz="1600" b="1" dirty="0">
                <a:solidFill>
                  <a:srgbClr val="BDE0FB">
                    <a:lumMod val="25000"/>
                  </a:srgbClr>
                </a:solidFill>
                <a:latin typeface="Calibri"/>
              </a:rPr>
              <a:t>yılında </a:t>
            </a:r>
            <a:r>
              <a:rPr lang="tr-TR" sz="1600" b="1" dirty="0" smtClean="0">
                <a:solidFill>
                  <a:srgbClr val="BDE0FB">
                    <a:lumMod val="25000"/>
                  </a:srgbClr>
                </a:solidFill>
                <a:latin typeface="Calibri"/>
              </a:rPr>
              <a:t>%2,8 oranında büyümüştür.</a:t>
            </a:r>
            <a:endParaRPr lang="tr-TR" sz="1600" b="1" dirty="0">
              <a:solidFill>
                <a:srgbClr val="BDE0FB">
                  <a:lumMod val="25000"/>
                </a:srgbClr>
              </a:solidFill>
              <a:latin typeface="Calibri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7</a:t>
            </a:fld>
            <a:endParaRPr lang="tr-TR" altLang="tr-TR" dirty="0"/>
          </a:p>
        </p:txBody>
      </p:sp>
      <p:pic>
        <p:nvPicPr>
          <p:cNvPr id="13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kdörtgen 1"/>
          <p:cNvSpPr>
            <a:spLocks noChangeArrowheads="1"/>
          </p:cNvSpPr>
          <p:nvPr/>
        </p:nvSpPr>
        <p:spPr bwMode="auto">
          <a:xfrm flipH="1">
            <a:off x="551572" y="4716408"/>
            <a:ext cx="4236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r-TR" altLang="tr-TR" sz="1400" i="1" kern="0" dirty="0">
                <a:solidFill>
                  <a:srgbClr val="494949"/>
                </a:solidFill>
                <a:cs typeface="Arial" panose="020B0604020202020204" pitchFamily="34" charset="0"/>
              </a:rPr>
              <a:t> </a:t>
            </a:r>
            <a:r>
              <a:rPr lang="tr-TR" altLang="tr-TR" sz="1400" i="1" kern="0" dirty="0" smtClean="0">
                <a:solidFill>
                  <a:srgbClr val="494949"/>
                </a:solidFill>
                <a:cs typeface="Arial" panose="020B0604020202020204" pitchFamily="34" charset="0"/>
              </a:rPr>
              <a:t>Kaynak: TÜİK, IMF</a:t>
            </a:r>
            <a:endParaRPr lang="tr-TR" altLang="tr-TR" sz="1400" i="1" kern="0" dirty="0">
              <a:solidFill>
                <a:srgbClr val="494949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tr-TR" altLang="tr-TR" sz="1400" kern="0" dirty="0">
              <a:solidFill>
                <a:srgbClr val="494949"/>
              </a:solidFill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" y="2884066"/>
            <a:ext cx="347502" cy="384081"/>
          </a:xfrm>
          <a:prstGeom prst="rect">
            <a:avLst/>
          </a:prstGeom>
        </p:spPr>
      </p:pic>
      <p:graphicFrame>
        <p:nvGraphicFramePr>
          <p:cNvPr id="16" name="Grafik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819663"/>
              </p:ext>
            </p:extLst>
          </p:nvPr>
        </p:nvGraphicFramePr>
        <p:xfrm>
          <a:off x="269397" y="1304515"/>
          <a:ext cx="8560600" cy="341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901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www.ticaret.gov.tr</a:t>
            </a: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Dikdörtgen 10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Metin kutusu 5"/>
          <p:cNvSpPr txBox="1">
            <a:spLocks noChangeArrowheads="1"/>
          </p:cNvSpPr>
          <p:nvPr/>
        </p:nvSpPr>
        <p:spPr bwMode="auto">
          <a:xfrm>
            <a:off x="179511" y="5460659"/>
            <a:ext cx="8650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Türkiye ekonomisi 2019 yılının ikinci çeyreğinde geçen yılın aynı dönemine göre mevsim ve takvim etkisinden arındırılmış olarak %1,2 oranında büyüme kaydetmiştir.</a:t>
            </a:r>
          </a:p>
          <a:p>
            <a:pPr algn="just" defTabSz="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2003-2018 döneminde Türkiye ekonomisinde yıllık ortalama %5,5 oranında büyüme kaydedilmiştir.</a:t>
            </a:r>
          </a:p>
        </p:txBody>
      </p:sp>
      <p:sp>
        <p:nvSpPr>
          <p:cNvPr id="14" name="Başlık 2"/>
          <p:cNvSpPr txBox="1">
            <a:spLocks/>
          </p:cNvSpPr>
          <p:nvPr/>
        </p:nvSpPr>
        <p:spPr bwMode="auto">
          <a:xfrm>
            <a:off x="-108520" y="1008534"/>
            <a:ext cx="881792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3000" dirty="0" smtClean="0">
                <a:solidFill>
                  <a:sysClr val="window" lastClr="FFFFFF"/>
                </a:solidFill>
                <a:latin typeface="Calibri"/>
              </a:rPr>
              <a:t>	</a:t>
            </a:r>
            <a:r>
              <a:rPr lang="tr-TR" sz="24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Dönemler İtibarıyla GSYH </a:t>
            </a:r>
            <a:r>
              <a:rPr lang="tr-TR" sz="24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Büyüme </a:t>
            </a:r>
            <a:r>
              <a:rPr lang="tr-TR" sz="24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Oranları (%)</a:t>
            </a:r>
          </a:p>
          <a:p>
            <a:pPr algn="ctr">
              <a:defRPr/>
            </a:pPr>
            <a:endParaRPr lang="tr-TR" sz="24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8</a:t>
            </a:fld>
            <a:endParaRPr lang="tr-TR" altLang="tr-TR" dirty="0"/>
          </a:p>
        </p:txBody>
      </p:sp>
      <p:pic>
        <p:nvPicPr>
          <p:cNvPr id="18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ol Ayraç 9"/>
          <p:cNvSpPr/>
          <p:nvPr/>
        </p:nvSpPr>
        <p:spPr>
          <a:xfrm rot="16200000">
            <a:off x="2409582" y="3431177"/>
            <a:ext cx="292388" cy="2880320"/>
          </a:xfrm>
          <a:prstGeom prst="leftBrace">
            <a:avLst/>
          </a:prstGeom>
          <a:noFill/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etin kutusu 15"/>
          <p:cNvSpPr txBox="1"/>
          <p:nvPr/>
        </p:nvSpPr>
        <p:spPr>
          <a:xfrm>
            <a:off x="2087725" y="495333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Yıllık Artışlar</a:t>
            </a:r>
            <a:endParaRPr lang="en-US" sz="1200" dirty="0"/>
          </a:p>
        </p:txBody>
      </p:sp>
      <p:sp>
        <p:nvSpPr>
          <p:cNvPr id="20" name="Metin kutusu 1"/>
          <p:cNvSpPr txBox="1">
            <a:spLocks noChangeArrowheads="1"/>
          </p:cNvSpPr>
          <p:nvPr/>
        </p:nvSpPr>
        <p:spPr bwMode="auto">
          <a:xfrm>
            <a:off x="358625" y="5017531"/>
            <a:ext cx="6311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457200">
              <a:spcBef>
                <a:spcPct val="0"/>
              </a:spcBef>
              <a:buNone/>
            </a:pPr>
            <a:r>
              <a:rPr lang="tr-TR" altLang="tr-TR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Kaynak: TÜİK</a:t>
            </a:r>
          </a:p>
          <a:p>
            <a:pPr marL="0" indent="0" algn="just" defTabSz="457200">
              <a:spcBef>
                <a:spcPct val="0"/>
              </a:spcBef>
              <a:buNone/>
            </a:pPr>
            <a:r>
              <a:rPr lang="tr-TR" altLang="tr-TR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Mevsim ve takvim etkisinden arındırılmış oranlardır.</a:t>
            </a:r>
            <a:endParaRPr lang="tr-TR" altLang="tr-TR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30" y="1356180"/>
            <a:ext cx="8444866" cy="31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www.ticaret.gov.tr</a:t>
            </a: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Metin kutusu 1"/>
          <p:cNvSpPr txBox="1">
            <a:spLocks noChangeArrowheads="1"/>
          </p:cNvSpPr>
          <p:nvPr/>
        </p:nvSpPr>
        <p:spPr bwMode="auto">
          <a:xfrm>
            <a:off x="385130" y="5111889"/>
            <a:ext cx="866177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1600" b="1" kern="0" dirty="0">
                <a:solidFill>
                  <a:srgbClr val="BDE0FB">
                    <a:lumMod val="25000"/>
                  </a:srgbClr>
                </a:solidFill>
              </a:rPr>
              <a:t>Kişi </a:t>
            </a: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başı Gayri </a:t>
            </a:r>
            <a:r>
              <a:rPr lang="tr-TR" altLang="tr-TR" sz="1600" b="1" kern="0" dirty="0">
                <a:solidFill>
                  <a:srgbClr val="BDE0FB">
                    <a:lumMod val="25000"/>
                  </a:srgbClr>
                </a:solidFill>
              </a:rPr>
              <a:t>S</a:t>
            </a: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afi </a:t>
            </a:r>
            <a:r>
              <a:rPr lang="tr-TR" altLang="tr-TR" sz="1600" b="1" kern="0" dirty="0">
                <a:solidFill>
                  <a:srgbClr val="BDE0FB">
                    <a:lumMod val="25000"/>
                  </a:srgbClr>
                </a:solidFill>
              </a:rPr>
              <a:t>Y</a:t>
            </a: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urt </a:t>
            </a:r>
            <a:r>
              <a:rPr lang="tr-TR" altLang="tr-TR" sz="1600" b="1" kern="0" dirty="0">
                <a:solidFill>
                  <a:srgbClr val="BDE0FB">
                    <a:lumMod val="25000"/>
                  </a:srgbClr>
                </a:solidFill>
              </a:rPr>
              <a:t>İ</a:t>
            </a: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çi Hasıla (GSYH), 2018 yılında, 2002 yılına göre yaklaşık 3 kat artarak 3.581 </a:t>
            </a:r>
            <a:r>
              <a:rPr lang="tr-TR" altLang="tr-TR" sz="1600" b="1" kern="0" dirty="0">
                <a:solidFill>
                  <a:srgbClr val="BDE0FB">
                    <a:lumMod val="25000"/>
                  </a:srgbClr>
                </a:solidFill>
              </a:rPr>
              <a:t>dolardan </a:t>
            </a: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9.693 dolara </a:t>
            </a:r>
            <a:r>
              <a:rPr lang="tr-TR" altLang="tr-TR" sz="1600" b="1" kern="0" dirty="0">
                <a:solidFill>
                  <a:srgbClr val="BDE0FB">
                    <a:lumMod val="25000"/>
                  </a:srgbClr>
                </a:solidFill>
              </a:rPr>
              <a:t>yükselmiştir. </a:t>
            </a:r>
          </a:p>
          <a:p>
            <a:pPr algn="just" defTabSz="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Satın Alma </a:t>
            </a:r>
            <a:r>
              <a:rPr lang="tr-TR" altLang="tr-TR" sz="1600" b="1" kern="0" dirty="0">
                <a:solidFill>
                  <a:srgbClr val="BDE0FB">
                    <a:lumMod val="25000"/>
                  </a:srgbClr>
                </a:solidFill>
              </a:rPr>
              <a:t>Gücü Paritesine (SGP) </a:t>
            </a: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göre, 2018’de </a:t>
            </a:r>
            <a:r>
              <a:rPr lang="tr-TR" altLang="tr-TR" sz="1600" b="1" kern="0" dirty="0">
                <a:solidFill>
                  <a:srgbClr val="BDE0FB">
                    <a:lumMod val="25000"/>
                  </a:srgbClr>
                </a:solidFill>
              </a:rPr>
              <a:t>k</a:t>
            </a:r>
            <a:r>
              <a:rPr lang="tr-TR" altLang="tr-TR" sz="1600" b="1" kern="0" dirty="0" smtClean="0">
                <a:solidFill>
                  <a:srgbClr val="BDE0FB">
                    <a:lumMod val="25000"/>
                  </a:srgbClr>
                </a:solidFill>
              </a:rPr>
              <a:t>işi başı GSYH, 28.384 dolara </a:t>
            </a:r>
            <a:r>
              <a:rPr lang="tr-TR" altLang="tr-TR" sz="1600" b="1" kern="0" dirty="0">
                <a:solidFill>
                  <a:srgbClr val="BDE0FB">
                    <a:lumMod val="25000"/>
                  </a:srgbClr>
                </a:solidFill>
              </a:rPr>
              <a:t>yükselmiştir</a:t>
            </a:r>
            <a:r>
              <a:rPr lang="tr-TR" altLang="tr-TR" sz="2000" b="1" kern="0" dirty="0">
                <a:solidFill>
                  <a:srgbClr val="BDE0FB">
                    <a:lumMod val="25000"/>
                  </a:srgbClr>
                </a:solidFill>
              </a:rPr>
              <a:t>.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 bwMode="auto">
          <a:xfrm>
            <a:off x="2483768" y="1063604"/>
            <a:ext cx="482453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tr-TR" sz="24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Kişi </a:t>
            </a:r>
            <a:r>
              <a:rPr lang="tr-TR" sz="2400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Başına Düşen </a:t>
            </a:r>
            <a:r>
              <a:rPr lang="tr-TR" sz="2400" kern="0" dirty="0" smtClean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GSYH, ABD Doları</a:t>
            </a:r>
            <a:endParaRPr lang="tr-TR" sz="24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Metin kutusu 1"/>
          <p:cNvSpPr txBox="1">
            <a:spLocks noChangeArrowheads="1"/>
          </p:cNvSpPr>
          <p:nvPr/>
        </p:nvSpPr>
        <p:spPr bwMode="auto">
          <a:xfrm>
            <a:off x="428420" y="4782199"/>
            <a:ext cx="13429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457200">
              <a:spcBef>
                <a:spcPct val="0"/>
              </a:spcBef>
              <a:buNone/>
            </a:pPr>
            <a:r>
              <a:rPr lang="tr-TR" altLang="tr-TR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Kaynak: TÜİK</a:t>
            </a:r>
            <a:endParaRPr lang="tr-TR" altLang="tr-TR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 smtClean="0">
                <a:solidFill>
                  <a:prstClr val="white"/>
                </a:solidFill>
              </a:rPr>
              <a:t>www.ticaret.gov.tr</a:t>
            </a:r>
            <a:endParaRPr lang="tr-TR" altLang="tr-TR" dirty="0">
              <a:solidFill>
                <a:prstClr val="white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9</a:t>
            </a:fld>
            <a:endParaRPr lang="tr-TR" altLang="tr-TR" dirty="0"/>
          </a:p>
        </p:txBody>
      </p:sp>
      <p:pic>
        <p:nvPicPr>
          <p:cNvPr id="17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0"/>
            <a:ext cx="899591" cy="7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afik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863083"/>
              </p:ext>
            </p:extLst>
          </p:nvPr>
        </p:nvGraphicFramePr>
        <p:xfrm>
          <a:off x="348201" y="1439681"/>
          <a:ext cx="8515967" cy="373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163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kabet Kurumu 01">
  <a:themeElements>
    <a:clrScheme name="1_Rekabet Kurumu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ekabet Kurumu 01">
      <a:majorFont>
        <a:latin typeface="Interstate-Regular"/>
        <a:ea typeface=""/>
        <a:cs typeface=""/>
      </a:majorFont>
      <a:minorFont>
        <a:latin typeface="Interstate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Rekabet Kurumu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Rekabet Kurumu 01">
  <a:themeElements>
    <a:clrScheme name="1_Rekabet Kurumu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ekabet Kurumu 01">
      <a:majorFont>
        <a:latin typeface="Interstate-Regular"/>
        <a:ea typeface=""/>
        <a:cs typeface=""/>
      </a:majorFont>
      <a:minorFont>
        <a:latin typeface="Interstate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Rekabet Kurumu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19750</TotalTime>
  <Words>1927</Words>
  <Application>Microsoft Office PowerPoint</Application>
  <PresentationFormat>Ekran Gösterisi (4:3)</PresentationFormat>
  <Paragraphs>505</Paragraphs>
  <Slides>31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Interstate-Regular</vt:lpstr>
      <vt:lpstr>Tahoma</vt:lpstr>
      <vt:lpstr>Times New Roman</vt:lpstr>
      <vt:lpstr>Trebuchet MS</vt:lpstr>
      <vt:lpstr>Wingdings</vt:lpstr>
      <vt:lpstr>Ofis Teması</vt:lpstr>
      <vt:lpstr>1_Rekabet Kurumu 01</vt:lpstr>
      <vt:lpstr>2_Rekabet Kurumu 01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Sektörel Raporlar: Sektörlerle ilgili detaylı raporların yer aldığı ve beş farklı dilde (İngilizce, Arapça, Fransızca, Rusça, İspanyolca) hazırlanan sektörel raporların linki: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www.ekonomi.gov.tr</dc:title>
  <dc:creator>user</dc:creator>
  <cp:lastModifiedBy>Mustafa ÖZ</cp:lastModifiedBy>
  <cp:revision>1940</cp:revision>
  <cp:lastPrinted>2019-11-04T16:02:59Z</cp:lastPrinted>
  <dcterms:created xsi:type="dcterms:W3CDTF">2017-03-21T12:34:11Z</dcterms:created>
  <dcterms:modified xsi:type="dcterms:W3CDTF">2019-11-14T07:14:07Z</dcterms:modified>
</cp:coreProperties>
</file>